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  <p:sldMasterId id="2147483680" r:id="rId2"/>
    <p:sldMasterId id="2147483692" r:id="rId3"/>
  </p:sldMasterIdLst>
  <p:notesMasterIdLst>
    <p:notesMasterId r:id="rId33"/>
  </p:notesMasterIdLst>
  <p:handoutMasterIdLst>
    <p:handoutMasterId r:id="rId34"/>
  </p:handoutMasterIdLst>
  <p:sldIdLst>
    <p:sldId id="413" r:id="rId4"/>
    <p:sldId id="414" r:id="rId5"/>
    <p:sldId id="398" r:id="rId6"/>
    <p:sldId id="400" r:id="rId7"/>
    <p:sldId id="452" r:id="rId8"/>
    <p:sldId id="451" r:id="rId9"/>
    <p:sldId id="450" r:id="rId10"/>
    <p:sldId id="467" r:id="rId11"/>
    <p:sldId id="468" r:id="rId12"/>
    <p:sldId id="463" r:id="rId13"/>
    <p:sldId id="424" r:id="rId14"/>
    <p:sldId id="410" r:id="rId15"/>
    <p:sldId id="426" r:id="rId16"/>
    <p:sldId id="427" r:id="rId17"/>
    <p:sldId id="423" r:id="rId18"/>
    <p:sldId id="409" r:id="rId19"/>
    <p:sldId id="425" r:id="rId20"/>
    <p:sldId id="380" r:id="rId21"/>
    <p:sldId id="435" r:id="rId22"/>
    <p:sldId id="459" r:id="rId23"/>
    <p:sldId id="460" r:id="rId24"/>
    <p:sldId id="469" r:id="rId25"/>
    <p:sldId id="462" r:id="rId26"/>
    <p:sldId id="473" r:id="rId27"/>
    <p:sldId id="474" r:id="rId28"/>
    <p:sldId id="475" r:id="rId29"/>
    <p:sldId id="476" r:id="rId30"/>
    <p:sldId id="477" r:id="rId31"/>
    <p:sldId id="478" r:id="rId32"/>
  </p:sldIdLst>
  <p:sldSz cx="9144000" cy="6858000" type="screen4x3"/>
  <p:notesSz cx="6934200" cy="92329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0066"/>
    <a:srgbClr val="993366"/>
    <a:srgbClr val="206241"/>
    <a:srgbClr val="287850"/>
    <a:srgbClr val="339966"/>
    <a:srgbClr val="3399FF"/>
    <a:srgbClr val="FF66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214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LPOLY\H2O_Density_Compariso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LPOLY\Densiti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LPOLY\RDF\H2O_TIP4P_RDF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LPOLY\RDF\Methanol_PCFF_RD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79939521863654"/>
          <c:y val="3.2721838152193844E-2"/>
          <c:w val="0.83738564994896092"/>
          <c:h val="0.78943254119162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TIP4P/2005</c:v>
                </c:pt>
              </c:strCache>
            </c:strRef>
          </c:tx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Sheet1!$B$2:$B$10</c:f>
              <c:numCache>
                <c:formatCode>0.00</c:formatCode>
                <c:ptCount val="9"/>
                <c:pt idx="0">
                  <c:v>969.07166696462741</c:v>
                </c:pt>
                <c:pt idx="1">
                  <c:v>974.63199818203975</c:v>
                </c:pt>
                <c:pt idx="2">
                  <c:v>999.32742264464184</c:v>
                </c:pt>
                <c:pt idx="3">
                  <c:v>1005.615234313694</c:v>
                </c:pt>
                <c:pt idx="4">
                  <c:v>1000.9711968216128</c:v>
                </c:pt>
                <c:pt idx="5">
                  <c:v>991.07260037206811</c:v>
                </c:pt>
                <c:pt idx="6">
                  <c:v>976.33914004005192</c:v>
                </c:pt>
                <c:pt idx="7">
                  <c:v>958.03389822956308</c:v>
                </c:pt>
                <c:pt idx="8">
                  <c:v>936.27083571823596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SPC/E</c:v>
                </c:pt>
              </c:strCache>
            </c:strRef>
          </c:tx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Sheet1!$C$2:$C$10</c:f>
              <c:numCache>
                <c:formatCode>General</c:formatCode>
                <c:ptCount val="9"/>
                <c:pt idx="0">
                  <c:v>999.85955809984443</c:v>
                </c:pt>
                <c:pt idx="1">
                  <c:v>1014.4362769849713</c:v>
                </c:pt>
                <c:pt idx="2">
                  <c:v>1019.4608134599544</c:v>
                </c:pt>
                <c:pt idx="3">
                  <c:v>1014.6978376366748</c:v>
                </c:pt>
                <c:pt idx="4">
                  <c:v>1004.0537909667494</c:v>
                </c:pt>
                <c:pt idx="5">
                  <c:v>989.3627790556252</c:v>
                </c:pt>
                <c:pt idx="6">
                  <c:v>970.42304018847585</c:v>
                </c:pt>
                <c:pt idx="7">
                  <c:v>948.17667975386564</c:v>
                </c:pt>
                <c:pt idx="8">
                  <c:v>921.81052861331762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Experiment [6]</c:v>
                </c:pt>
              </c:strCache>
            </c:strRef>
          </c:tx>
          <c:xVal>
            <c:numRef>
              <c:f>Sheet1!$E$2:$E$20</c:f>
              <c:numCache>
                <c:formatCode>General</c:formatCode>
                <c:ptCount val="19"/>
                <c:pt idx="0">
                  <c:v>243</c:v>
                </c:pt>
                <c:pt idx="1">
                  <c:v>253</c:v>
                </c:pt>
                <c:pt idx="2">
                  <c:v>263</c:v>
                </c:pt>
                <c:pt idx="3">
                  <c:v>273</c:v>
                </c:pt>
                <c:pt idx="4">
                  <c:v>283</c:v>
                </c:pt>
                <c:pt idx="5">
                  <c:v>293</c:v>
                </c:pt>
                <c:pt idx="6">
                  <c:v>303</c:v>
                </c:pt>
                <c:pt idx="7">
                  <c:v>313</c:v>
                </c:pt>
                <c:pt idx="8">
                  <c:v>323</c:v>
                </c:pt>
                <c:pt idx="9">
                  <c:v>333</c:v>
                </c:pt>
                <c:pt idx="10">
                  <c:v>343</c:v>
                </c:pt>
                <c:pt idx="11">
                  <c:v>353</c:v>
                </c:pt>
                <c:pt idx="12">
                  <c:v>363</c:v>
                </c:pt>
                <c:pt idx="13">
                  <c:v>373</c:v>
                </c:pt>
                <c:pt idx="14">
                  <c:v>383</c:v>
                </c:pt>
                <c:pt idx="15">
                  <c:v>393</c:v>
                </c:pt>
                <c:pt idx="16">
                  <c:v>403</c:v>
                </c:pt>
                <c:pt idx="17">
                  <c:v>413</c:v>
                </c:pt>
                <c:pt idx="18">
                  <c:v>423</c:v>
                </c:pt>
              </c:numCache>
            </c:numRef>
          </c:xVal>
          <c:yVal>
            <c:numRef>
              <c:f>Sheet1!$F$2:$F$20</c:f>
              <c:numCache>
                <c:formatCode>General</c:formatCode>
                <c:ptCount val="19"/>
                <c:pt idx="0">
                  <c:v>983.85400000000004</c:v>
                </c:pt>
                <c:pt idx="1">
                  <c:v>993.54700000000003</c:v>
                </c:pt>
                <c:pt idx="2">
                  <c:v>998.11699999999996</c:v>
                </c:pt>
                <c:pt idx="3">
                  <c:v>999.83950000000004</c:v>
                </c:pt>
                <c:pt idx="4">
                  <c:v>999.69960000000003</c:v>
                </c:pt>
                <c:pt idx="5">
                  <c:v>998.20410000000004</c:v>
                </c:pt>
                <c:pt idx="6">
                  <c:v>995.64729999999997</c:v>
                </c:pt>
                <c:pt idx="7">
                  <c:v>992.21579999999994</c:v>
                </c:pt>
                <c:pt idx="8">
                  <c:v>988.03629999999998</c:v>
                </c:pt>
                <c:pt idx="9">
                  <c:v>983.19889999999998</c:v>
                </c:pt>
                <c:pt idx="10">
                  <c:v>977.76959999999997</c:v>
                </c:pt>
                <c:pt idx="11">
                  <c:v>971.79780000000005</c:v>
                </c:pt>
                <c:pt idx="12">
                  <c:v>965.32010000000002</c:v>
                </c:pt>
                <c:pt idx="13">
                  <c:v>958.36369999999999</c:v>
                </c:pt>
                <c:pt idx="14">
                  <c:v>950.947</c:v>
                </c:pt>
                <c:pt idx="15">
                  <c:v>943.08299999999997</c:v>
                </c:pt>
                <c:pt idx="16">
                  <c:v>934.77499999999998</c:v>
                </c:pt>
                <c:pt idx="17">
                  <c:v>926.02599999999995</c:v>
                </c:pt>
                <c:pt idx="18">
                  <c:v>916.82899999999995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66257472"/>
        <c:axId val="-466256384"/>
      </c:scatterChart>
      <c:valAx>
        <c:axId val="-466257472"/>
        <c:scaling>
          <c:orientation val="minMax"/>
          <c:min val="200"/>
        </c:scaling>
        <c:delete val="0"/>
        <c:axPos val="b"/>
        <c:title>
          <c:tx>
            <c:rich>
              <a:bodyPr/>
              <a:lstStyle/>
              <a:p>
                <a:pPr>
                  <a:defRPr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pPr>
                <a:r>
                  <a:rPr lang="en-GB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 (K)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-466256384"/>
        <c:crosses val="autoZero"/>
        <c:crossBetween val="midCat"/>
        <c:majorUnit val="25"/>
      </c:valAx>
      <c:valAx>
        <c:axId val="-4662563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(kg m</a:t>
                </a:r>
                <a:r>
                  <a:rPr lang="en-GB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-3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pPr>
            <a:endParaRPr lang="en-US"/>
          </a:p>
        </c:txPr>
        <c:crossAx val="-4662574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1818229505378628"/>
          <c:y val="7.4916107400223683E-2"/>
          <c:w val="0.25431411993192105"/>
          <c:h val="0.2749292529792959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Pure Water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Sheet1!$A$14:$A$22</c:f>
                <c:numCache>
                  <c:formatCode>General</c:formatCode>
                  <c:ptCount val="9"/>
                  <c:pt idx="0">
                    <c:v>10.353906033171029</c:v>
                  </c:pt>
                  <c:pt idx="1">
                    <c:v>8.3620344916644171</c:v>
                  </c:pt>
                  <c:pt idx="2">
                    <c:v>7.7427287272292915</c:v>
                  </c:pt>
                  <c:pt idx="3">
                    <c:v>8.6145370606794813</c:v>
                  </c:pt>
                  <c:pt idx="4">
                    <c:v>11.720518659549725</c:v>
                  </c:pt>
                  <c:pt idx="5">
                    <c:v>7.6276662622112781</c:v>
                  </c:pt>
                  <c:pt idx="6">
                    <c:v>15.766752222457058</c:v>
                  </c:pt>
                  <c:pt idx="7">
                    <c:v>21.651392817322289</c:v>
                  </c:pt>
                  <c:pt idx="8">
                    <c:v>28.941273435024527</c:v>
                  </c:pt>
                </c:numCache>
              </c:numRef>
            </c:plus>
            <c:minus>
              <c:numRef>
                <c:f>Sheet1!$B$14:$B$22</c:f>
                <c:numCache>
                  <c:formatCode>General</c:formatCode>
                  <c:ptCount val="9"/>
                  <c:pt idx="0">
                    <c:v>10.137285316304542</c:v>
                  </c:pt>
                  <c:pt idx="1">
                    <c:v>8.2209678796656362</c:v>
                  </c:pt>
                  <c:pt idx="2">
                    <c:v>7.6245791662230431</c:v>
                  </c:pt>
                  <c:pt idx="3">
                    <c:v>8.4694314015719101</c:v>
                  </c:pt>
                  <c:pt idx="4">
                    <c:v>11.452324756606117</c:v>
                  </c:pt>
                  <c:pt idx="5">
                    <c:v>7.5120353814498912</c:v>
                  </c:pt>
                  <c:pt idx="6">
                    <c:v>15.273454826194552</c:v>
                  </c:pt>
                  <c:pt idx="7">
                    <c:v>20.715078751365922</c:v>
                  </c:pt>
                  <c:pt idx="8">
                    <c:v>27.256226997099475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Sheet1!$B$2:$B$10</c:f>
              <c:numCache>
                <c:formatCode>0.00</c:formatCode>
                <c:ptCount val="9"/>
                <c:pt idx="0">
                  <c:v>969.07166696462741</c:v>
                </c:pt>
                <c:pt idx="1">
                  <c:v>974.63199818203975</c:v>
                </c:pt>
                <c:pt idx="2">
                  <c:v>999.32742264464184</c:v>
                </c:pt>
                <c:pt idx="3">
                  <c:v>1005.615234313694</c:v>
                </c:pt>
                <c:pt idx="4">
                  <c:v>1000.9711968216128</c:v>
                </c:pt>
                <c:pt idx="5">
                  <c:v>991.07260037206811</c:v>
                </c:pt>
                <c:pt idx="6">
                  <c:v>976.33914004005192</c:v>
                </c:pt>
                <c:pt idx="7">
                  <c:v>958.03389822956308</c:v>
                </c:pt>
                <c:pt idx="8">
                  <c:v>936.27083571823596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Pure Methanol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Sheet1!$C$14:$C$22</c:f>
                <c:numCache>
                  <c:formatCode>General</c:formatCode>
                  <c:ptCount val="9"/>
                  <c:pt idx="0">
                    <c:v>10.383291948505189</c:v>
                  </c:pt>
                  <c:pt idx="1">
                    <c:v>5.3128349293318706</c:v>
                  </c:pt>
                  <c:pt idx="2">
                    <c:v>3.4874383451842732</c:v>
                  </c:pt>
                  <c:pt idx="3">
                    <c:v>9.9914557743825299</c:v>
                  </c:pt>
                  <c:pt idx="4">
                    <c:v>17.92863189638183</c:v>
                  </c:pt>
                  <c:pt idx="5">
                    <c:v>32.656434194863664</c:v>
                  </c:pt>
                  <c:pt idx="6">
                    <c:v>51.067236848401535</c:v>
                  </c:pt>
                  <c:pt idx="7">
                    <c:v>64.791372713359692</c:v>
                  </c:pt>
                  <c:pt idx="8">
                    <c:v>78.931837210400431</c:v>
                  </c:pt>
                </c:numCache>
              </c:numRef>
            </c:plus>
            <c:minus>
              <c:numRef>
                <c:f>Sheet1!$D$14:$D$22</c:f>
                <c:numCache>
                  <c:formatCode>General</c:formatCode>
                  <c:ptCount val="9"/>
                  <c:pt idx="0">
                    <c:v>10.131804313360021</c:v>
                  </c:pt>
                  <c:pt idx="1">
                    <c:v>5.244269371901396</c:v>
                  </c:pt>
                  <c:pt idx="2">
                    <c:v>3.4568720208909554</c:v>
                  </c:pt>
                  <c:pt idx="3">
                    <c:v>9.7369782959079885</c:v>
                  </c:pt>
                  <c:pt idx="4">
                    <c:v>17.09719194538377</c:v>
                  </c:pt>
                  <c:pt idx="5">
                    <c:v>29.897974348553134</c:v>
                  </c:pt>
                  <c:pt idx="6">
                    <c:v>44.324312220786283</c:v>
                  </c:pt>
                  <c:pt idx="7">
                    <c:v>53.727125021566394</c:v>
                  </c:pt>
                  <c:pt idx="8">
                    <c:v>62.037769381736894</c:v>
                  </c:pt>
                </c:numCache>
              </c:numRef>
            </c:minus>
          </c:errBars>
          <c:errBars>
            <c:errDir val="x"/>
            <c:errBarType val="both"/>
            <c:errValType val="fixedVal"/>
            <c:noEndCap val="0"/>
            <c:val val="1"/>
          </c:errBars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Sheet1!$C$2:$C$10</c:f>
              <c:numCache>
                <c:formatCode>0.00</c:formatCode>
                <c:ptCount val="9"/>
                <c:pt idx="0">
                  <c:v>836.63343599349923</c:v>
                </c:pt>
                <c:pt idx="1">
                  <c:v>812.7094285260772</c:v>
                </c:pt>
                <c:pt idx="2">
                  <c:v>788.81764941143103</c:v>
                </c:pt>
                <c:pt idx="3">
                  <c:v>764.59880538624202</c:v>
                </c:pt>
                <c:pt idx="4">
                  <c:v>737.34551841693292</c:v>
                </c:pt>
                <c:pt idx="5">
                  <c:v>707.90316790669146</c:v>
                </c:pt>
                <c:pt idx="6">
                  <c:v>671.37637607611464</c:v>
                </c:pt>
                <c:pt idx="7">
                  <c:v>629.2437188787045</c:v>
                </c:pt>
                <c:pt idx="8">
                  <c:v>579.70113100024821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10%</c:v>
                </c:pt>
              </c:strCache>
            </c:strRef>
          </c:tx>
          <c:marker>
            <c:symbol val="none"/>
          </c:marker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Sheet1!$F$2:$F$10</c:f>
              <c:numCache>
                <c:formatCode>0.00</c:formatCode>
                <c:ptCount val="9"/>
                <c:pt idx="0">
                  <c:v>1001.4050104866486</c:v>
                </c:pt>
                <c:pt idx="1">
                  <c:v>996.69757742192542</c:v>
                </c:pt>
                <c:pt idx="2">
                  <c:v>996.36021804347683</c:v>
                </c:pt>
                <c:pt idx="3">
                  <c:v>988.45895832819122</c:v>
                </c:pt>
                <c:pt idx="4">
                  <c:v>972.58801986542881</c:v>
                </c:pt>
                <c:pt idx="5">
                  <c:v>953.50716796699078</c:v>
                </c:pt>
                <c:pt idx="6">
                  <c:v>934.11360256900321</c:v>
                </c:pt>
                <c:pt idx="7">
                  <c:v>906.50851601296415</c:v>
                </c:pt>
                <c:pt idx="8">
                  <c:v>880.02769493872768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Sheet1!$G$1</c:f>
              <c:strCache>
                <c:ptCount val="1"/>
                <c:pt idx="0">
                  <c:v>20%</c:v>
                </c:pt>
              </c:strCache>
            </c:strRef>
          </c:tx>
          <c:marker>
            <c:symbol val="none"/>
          </c:marker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Sheet1!$G$2:$G$10</c:f>
              <c:numCache>
                <c:formatCode>0.00</c:formatCode>
                <c:ptCount val="9"/>
                <c:pt idx="0">
                  <c:v>996.06005803134497</c:v>
                </c:pt>
                <c:pt idx="1">
                  <c:v>988.30736279341568</c:v>
                </c:pt>
                <c:pt idx="2">
                  <c:v>977.59238279216538</c:v>
                </c:pt>
                <c:pt idx="3">
                  <c:v>964.6376745275553</c:v>
                </c:pt>
                <c:pt idx="4">
                  <c:v>943.50880023417221</c:v>
                </c:pt>
                <c:pt idx="5">
                  <c:v>918.83145035060829</c:v>
                </c:pt>
                <c:pt idx="6">
                  <c:v>895.50767038361948</c:v>
                </c:pt>
                <c:pt idx="7">
                  <c:v>871.4958095930898</c:v>
                </c:pt>
                <c:pt idx="8">
                  <c:v>835.88794272787629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Sheet1!$H$1</c:f>
              <c:strCache>
                <c:ptCount val="1"/>
                <c:pt idx="0">
                  <c:v>30%</c:v>
                </c:pt>
              </c:strCache>
            </c:strRef>
          </c:tx>
          <c:marker>
            <c:symbol val="none"/>
          </c:marker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Sheet1!$H$2:$H$10</c:f>
              <c:numCache>
                <c:formatCode>0.00</c:formatCode>
                <c:ptCount val="9"/>
                <c:pt idx="0">
                  <c:v>978.15779926777282</c:v>
                </c:pt>
                <c:pt idx="1">
                  <c:v>966.39609952475325</c:v>
                </c:pt>
                <c:pt idx="2">
                  <c:v>951.48609363973935</c:v>
                </c:pt>
                <c:pt idx="3">
                  <c:v>933.6829886553104</c:v>
                </c:pt>
                <c:pt idx="4">
                  <c:v>911.26714153348507</c:v>
                </c:pt>
                <c:pt idx="5">
                  <c:v>886.37973618379283</c:v>
                </c:pt>
                <c:pt idx="6">
                  <c:v>860.07351770156367</c:v>
                </c:pt>
                <c:pt idx="7">
                  <c:v>833.83559997437817</c:v>
                </c:pt>
                <c:pt idx="8">
                  <c:v>798.14952636250769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Sheet1!$I$1</c:f>
              <c:strCache>
                <c:ptCount val="1"/>
                <c:pt idx="0">
                  <c:v>40%</c:v>
                </c:pt>
              </c:strCache>
            </c:strRef>
          </c:tx>
          <c:marker>
            <c:symbol val="none"/>
          </c:marker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Sheet1!$I$2:$I$10</c:f>
              <c:numCache>
                <c:formatCode>0.00</c:formatCode>
                <c:ptCount val="9"/>
                <c:pt idx="0">
                  <c:v>957.78324783232881</c:v>
                </c:pt>
                <c:pt idx="1">
                  <c:v>939.98680305543587</c:v>
                </c:pt>
                <c:pt idx="2">
                  <c:v>922.99649184403074</c:v>
                </c:pt>
                <c:pt idx="3">
                  <c:v>902.33383625821762</c:v>
                </c:pt>
                <c:pt idx="4">
                  <c:v>878.60734676291361</c:v>
                </c:pt>
                <c:pt idx="5">
                  <c:v>854.3556323609024</c:v>
                </c:pt>
                <c:pt idx="6">
                  <c:v>830.6866291317109</c:v>
                </c:pt>
                <c:pt idx="7">
                  <c:v>803.26013422787253</c:v>
                </c:pt>
                <c:pt idx="8">
                  <c:v>769.09139288834228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Sheet1!$P$1</c:f>
              <c:strCache>
                <c:ptCount val="1"/>
                <c:pt idx="0">
                  <c:v>90%</c:v>
                </c:pt>
              </c:strCache>
            </c:strRef>
          </c:tx>
          <c:marker>
            <c:symbol val="none"/>
          </c:marker>
          <c:xVal>
            <c:numRef>
              <c:f>Sheet1!$A$2:$A$10</c:f>
              <c:numCache>
                <c:formatCode>0.00</c:formatCode>
                <c:ptCount val="9"/>
                <c:pt idx="0">
                  <c:v>200</c:v>
                </c:pt>
                <c:pt idx="1">
                  <c:v>225</c:v>
                </c:pt>
                <c:pt idx="2">
                  <c:v>250</c:v>
                </c:pt>
                <c:pt idx="3">
                  <c:v>275</c:v>
                </c:pt>
                <c:pt idx="4">
                  <c:v>300</c:v>
                </c:pt>
                <c:pt idx="5">
                  <c:v>325</c:v>
                </c:pt>
                <c:pt idx="6">
                  <c:v>350</c:v>
                </c:pt>
                <c:pt idx="7">
                  <c:v>375</c:v>
                </c:pt>
                <c:pt idx="8">
                  <c:v>400</c:v>
                </c:pt>
              </c:numCache>
            </c:numRef>
          </c:xVal>
          <c:yVal>
            <c:numRef>
              <c:f>Sheet1!$P$2:$P$10</c:f>
              <c:numCache>
                <c:formatCode>0.00</c:formatCode>
                <c:ptCount val="9"/>
                <c:pt idx="0">
                  <c:v>852.41181319686507</c:v>
                </c:pt>
                <c:pt idx="1">
                  <c:v>829.41819574469378</c:v>
                </c:pt>
                <c:pt idx="2">
                  <c:v>806.99385035847013</c:v>
                </c:pt>
                <c:pt idx="3">
                  <c:v>782.51895536987911</c:v>
                </c:pt>
                <c:pt idx="4">
                  <c:v>759.12349843227048</c:v>
                </c:pt>
                <c:pt idx="5">
                  <c:v>732.02483854106538</c:v>
                </c:pt>
                <c:pt idx="6">
                  <c:v>703.74840062080352</c:v>
                </c:pt>
                <c:pt idx="7">
                  <c:v>669.58510072653621</c:v>
                </c:pt>
                <c:pt idx="8">
                  <c:v>619.47822156287054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66263456"/>
        <c:axId val="-466259648"/>
      </c:scatterChart>
      <c:valAx>
        <c:axId val="-466263456"/>
        <c:scaling>
          <c:orientation val="minMax"/>
          <c:max val="400"/>
          <c:min val="2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Temperature (K)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-466259648"/>
        <c:crosses val="autoZero"/>
        <c:crossBetween val="midCat"/>
        <c:majorUnit val="25"/>
      </c:valAx>
      <c:valAx>
        <c:axId val="-466259648"/>
        <c:scaling>
          <c:orientation val="minMax"/>
          <c:max val="1050"/>
          <c:min val="50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 dirty="0" smtClean="0"/>
                  <a:t>Density </a:t>
                </a:r>
                <a:r>
                  <a:rPr lang="en-GB" dirty="0"/>
                  <a:t>(kg m</a:t>
                </a:r>
                <a:r>
                  <a:rPr lang="en-GB" baseline="30000" dirty="0"/>
                  <a:t>-3</a:t>
                </a:r>
                <a:r>
                  <a:rPr lang="en-GB" dirty="0"/>
                  <a:t>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-4662634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Water Oxygen - Water Oxygen RDF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'O-O'!$A$1</c:f>
              <c:strCache>
                <c:ptCount val="1"/>
                <c:pt idx="0">
                  <c:v>200 K</c:v>
                </c:pt>
              </c:strCache>
            </c:strRef>
          </c:tx>
          <c:marker>
            <c:symbol val="none"/>
          </c:marker>
          <c:xVal>
            <c:numRef>
              <c:f>'O-O'!$A$5:$A$127</c:f>
              <c:numCache>
                <c:formatCode>General</c:formatCode>
                <c:ptCount val="123"/>
                <c:pt idx="0">
                  <c:v>2.375</c:v>
                </c:pt>
                <c:pt idx="1">
                  <c:v>2.4249999999999998</c:v>
                </c:pt>
                <c:pt idx="2">
                  <c:v>2.4750000000000001</c:v>
                </c:pt>
                <c:pt idx="3">
                  <c:v>2.5249999999999999</c:v>
                </c:pt>
                <c:pt idx="4">
                  <c:v>2.5750000000000002</c:v>
                </c:pt>
                <c:pt idx="5">
                  <c:v>2.625</c:v>
                </c:pt>
                <c:pt idx="6">
                  <c:v>2.6749999999999998</c:v>
                </c:pt>
                <c:pt idx="7">
                  <c:v>2.7250000000000001</c:v>
                </c:pt>
                <c:pt idx="8">
                  <c:v>2.7749999999999999</c:v>
                </c:pt>
                <c:pt idx="9">
                  <c:v>2.8250000000000002</c:v>
                </c:pt>
                <c:pt idx="10">
                  <c:v>2.875</c:v>
                </c:pt>
                <c:pt idx="11">
                  <c:v>2.9249999999999998</c:v>
                </c:pt>
                <c:pt idx="12">
                  <c:v>2.9750000000000001</c:v>
                </c:pt>
                <c:pt idx="13">
                  <c:v>3.0249999999999999</c:v>
                </c:pt>
                <c:pt idx="14">
                  <c:v>3.0750000000000002</c:v>
                </c:pt>
                <c:pt idx="15">
                  <c:v>3.125</c:v>
                </c:pt>
                <c:pt idx="16">
                  <c:v>3.1749999999999998</c:v>
                </c:pt>
                <c:pt idx="17">
                  <c:v>3.2250000000000001</c:v>
                </c:pt>
                <c:pt idx="18">
                  <c:v>3.2749999999999999</c:v>
                </c:pt>
                <c:pt idx="19">
                  <c:v>3.3250000000000002</c:v>
                </c:pt>
                <c:pt idx="20">
                  <c:v>3.375</c:v>
                </c:pt>
                <c:pt idx="21">
                  <c:v>3.4249999999999998</c:v>
                </c:pt>
                <c:pt idx="22">
                  <c:v>3.4750000000000001</c:v>
                </c:pt>
                <c:pt idx="23">
                  <c:v>3.5249999999999999</c:v>
                </c:pt>
                <c:pt idx="24">
                  <c:v>3.5750000000000002</c:v>
                </c:pt>
                <c:pt idx="25">
                  <c:v>3.625</c:v>
                </c:pt>
                <c:pt idx="26">
                  <c:v>3.6749999999999998</c:v>
                </c:pt>
                <c:pt idx="27">
                  <c:v>3.7250000000000001</c:v>
                </c:pt>
                <c:pt idx="28">
                  <c:v>3.7749999999999999</c:v>
                </c:pt>
                <c:pt idx="29">
                  <c:v>3.8250000000000002</c:v>
                </c:pt>
                <c:pt idx="30">
                  <c:v>3.875</c:v>
                </c:pt>
                <c:pt idx="31">
                  <c:v>3.9249999999999998</c:v>
                </c:pt>
                <c:pt idx="32">
                  <c:v>3.9750000000000001</c:v>
                </c:pt>
                <c:pt idx="33">
                  <c:v>4.0250000000000004</c:v>
                </c:pt>
                <c:pt idx="34">
                  <c:v>4.0750000000000002</c:v>
                </c:pt>
                <c:pt idx="35">
                  <c:v>4.125</c:v>
                </c:pt>
                <c:pt idx="36">
                  <c:v>4.1749999999999998</c:v>
                </c:pt>
                <c:pt idx="37">
                  <c:v>4.2249999999999996</c:v>
                </c:pt>
                <c:pt idx="38">
                  <c:v>4.2750000000000004</c:v>
                </c:pt>
                <c:pt idx="39">
                  <c:v>4.3250000000000002</c:v>
                </c:pt>
                <c:pt idx="40">
                  <c:v>4.375</c:v>
                </c:pt>
                <c:pt idx="41">
                  <c:v>4.4249999999999998</c:v>
                </c:pt>
                <c:pt idx="42">
                  <c:v>4.4749999999999996</c:v>
                </c:pt>
                <c:pt idx="43">
                  <c:v>4.5250000000000004</c:v>
                </c:pt>
                <c:pt idx="44">
                  <c:v>4.5750000000000002</c:v>
                </c:pt>
                <c:pt idx="45">
                  <c:v>4.625</c:v>
                </c:pt>
                <c:pt idx="46">
                  <c:v>4.6749999999999998</c:v>
                </c:pt>
                <c:pt idx="47">
                  <c:v>4.7249999999999996</c:v>
                </c:pt>
                <c:pt idx="48">
                  <c:v>4.7750000000000004</c:v>
                </c:pt>
                <c:pt idx="49">
                  <c:v>4.8250000000000002</c:v>
                </c:pt>
                <c:pt idx="50">
                  <c:v>4.875</c:v>
                </c:pt>
                <c:pt idx="51">
                  <c:v>4.9249999999999998</c:v>
                </c:pt>
                <c:pt idx="52">
                  <c:v>4.9749999999999996</c:v>
                </c:pt>
                <c:pt idx="53">
                  <c:v>5.0250000000000004</c:v>
                </c:pt>
                <c:pt idx="54">
                  <c:v>5.0750000000000002</c:v>
                </c:pt>
                <c:pt idx="55">
                  <c:v>5.125</c:v>
                </c:pt>
                <c:pt idx="56">
                  <c:v>5.1749999999999998</c:v>
                </c:pt>
                <c:pt idx="57">
                  <c:v>5.2249999999999996</c:v>
                </c:pt>
                <c:pt idx="58">
                  <c:v>5.2750000000000004</c:v>
                </c:pt>
                <c:pt idx="59">
                  <c:v>5.3250000000000002</c:v>
                </c:pt>
                <c:pt idx="60">
                  <c:v>5.375</c:v>
                </c:pt>
                <c:pt idx="61">
                  <c:v>5.4249999999999998</c:v>
                </c:pt>
                <c:pt idx="62">
                  <c:v>5.4749999999999996</c:v>
                </c:pt>
                <c:pt idx="63">
                  <c:v>5.5250000000000004</c:v>
                </c:pt>
                <c:pt idx="64">
                  <c:v>5.5750000000000002</c:v>
                </c:pt>
                <c:pt idx="65">
                  <c:v>5.625</c:v>
                </c:pt>
                <c:pt idx="66">
                  <c:v>5.6749999999999998</c:v>
                </c:pt>
                <c:pt idx="67">
                  <c:v>5.7249999999999996</c:v>
                </c:pt>
                <c:pt idx="68">
                  <c:v>5.7750000000000004</c:v>
                </c:pt>
                <c:pt idx="69">
                  <c:v>5.8250000000000002</c:v>
                </c:pt>
                <c:pt idx="70">
                  <c:v>5.875</c:v>
                </c:pt>
                <c:pt idx="71">
                  <c:v>5.9249999999999998</c:v>
                </c:pt>
                <c:pt idx="72">
                  <c:v>5.9749999999999996</c:v>
                </c:pt>
                <c:pt idx="73">
                  <c:v>6.0250000000000004</c:v>
                </c:pt>
                <c:pt idx="74">
                  <c:v>6.0750000000000002</c:v>
                </c:pt>
                <c:pt idx="75">
                  <c:v>6.125</c:v>
                </c:pt>
                <c:pt idx="76">
                  <c:v>6.1749999999999998</c:v>
                </c:pt>
                <c:pt idx="77">
                  <c:v>6.2249999999999996</c:v>
                </c:pt>
                <c:pt idx="78">
                  <c:v>6.2750000000000004</c:v>
                </c:pt>
                <c:pt idx="79">
                  <c:v>6.3250000000000002</c:v>
                </c:pt>
                <c:pt idx="80">
                  <c:v>6.375</c:v>
                </c:pt>
                <c:pt idx="81">
                  <c:v>6.4249999999999998</c:v>
                </c:pt>
                <c:pt idx="82">
                  <c:v>6.4749999999999996</c:v>
                </c:pt>
                <c:pt idx="83">
                  <c:v>6.5250000000000004</c:v>
                </c:pt>
                <c:pt idx="84">
                  <c:v>6.5750000000000002</c:v>
                </c:pt>
                <c:pt idx="85">
                  <c:v>6.625</c:v>
                </c:pt>
                <c:pt idx="86">
                  <c:v>6.6749999999999998</c:v>
                </c:pt>
                <c:pt idx="87">
                  <c:v>6.7249999999999996</c:v>
                </c:pt>
                <c:pt idx="88">
                  <c:v>6.7750000000000004</c:v>
                </c:pt>
                <c:pt idx="89">
                  <c:v>6.8250000000000002</c:v>
                </c:pt>
                <c:pt idx="90">
                  <c:v>6.875</c:v>
                </c:pt>
                <c:pt idx="91">
                  <c:v>6.9249999999999998</c:v>
                </c:pt>
                <c:pt idx="92">
                  <c:v>6.9749999999999996</c:v>
                </c:pt>
                <c:pt idx="93">
                  <c:v>7.0250000000000004</c:v>
                </c:pt>
                <c:pt idx="94">
                  <c:v>7.0750000000000002</c:v>
                </c:pt>
                <c:pt idx="95">
                  <c:v>7.125</c:v>
                </c:pt>
                <c:pt idx="96">
                  <c:v>7.1749999999999998</c:v>
                </c:pt>
                <c:pt idx="97">
                  <c:v>7.2249999999999996</c:v>
                </c:pt>
                <c:pt idx="98">
                  <c:v>7.2750000000000004</c:v>
                </c:pt>
                <c:pt idx="99">
                  <c:v>7.3250000000000002</c:v>
                </c:pt>
                <c:pt idx="100">
                  <c:v>7.375</c:v>
                </c:pt>
                <c:pt idx="101">
                  <c:v>7.4249999999999998</c:v>
                </c:pt>
                <c:pt idx="102">
                  <c:v>7.4749999999999996</c:v>
                </c:pt>
                <c:pt idx="103">
                  <c:v>7.5250000000000004</c:v>
                </c:pt>
                <c:pt idx="104">
                  <c:v>7.5750000000000002</c:v>
                </c:pt>
                <c:pt idx="105">
                  <c:v>7.625</c:v>
                </c:pt>
                <c:pt idx="106">
                  <c:v>7.6749999999999998</c:v>
                </c:pt>
                <c:pt idx="107">
                  <c:v>7.7249999999999996</c:v>
                </c:pt>
                <c:pt idx="108">
                  <c:v>7.7750000000000004</c:v>
                </c:pt>
                <c:pt idx="109">
                  <c:v>7.8250000000000002</c:v>
                </c:pt>
                <c:pt idx="110">
                  <c:v>7.875</c:v>
                </c:pt>
                <c:pt idx="111">
                  <c:v>7.9249999999999998</c:v>
                </c:pt>
                <c:pt idx="112">
                  <c:v>7.9749999999999996</c:v>
                </c:pt>
                <c:pt idx="113">
                  <c:v>8.0250000000000004</c:v>
                </c:pt>
                <c:pt idx="114">
                  <c:v>8.0749999999999993</c:v>
                </c:pt>
                <c:pt idx="115">
                  <c:v>8.125</c:v>
                </c:pt>
                <c:pt idx="116">
                  <c:v>8.1750000000000007</c:v>
                </c:pt>
                <c:pt idx="117">
                  <c:v>8.2249999999999996</c:v>
                </c:pt>
                <c:pt idx="118">
                  <c:v>8.2750000000000004</c:v>
                </c:pt>
                <c:pt idx="119">
                  <c:v>8.3249999999999993</c:v>
                </c:pt>
                <c:pt idx="120">
                  <c:v>8.375</c:v>
                </c:pt>
                <c:pt idx="121">
                  <c:v>8.4250000000000007</c:v>
                </c:pt>
                <c:pt idx="122">
                  <c:v>8.4749999999999996</c:v>
                </c:pt>
              </c:numCache>
            </c:numRef>
          </c:xVal>
          <c:yVal>
            <c:numRef>
              <c:f>'O-O'!$B$5:$B$127</c:f>
              <c:numCache>
                <c:formatCode>0.00E+00</c:formatCode>
                <c:ptCount val="123"/>
                <c:pt idx="0">
                  <c:v>0</c:v>
                </c:pt>
                <c:pt idx="1">
                  <c:v>0</c:v>
                </c:pt>
                <c:pt idx="2" formatCode="General">
                  <c:v>1.16E-3</c:v>
                </c:pt>
                <c:pt idx="3" formatCode="General">
                  <c:v>3.2025999999999999E-2</c:v>
                </c:pt>
                <c:pt idx="4" formatCode="General">
                  <c:v>0.32142300000000001</c:v>
                </c:pt>
                <c:pt idx="5" formatCode="General">
                  <c:v>1.4033880000000001</c:v>
                </c:pt>
                <c:pt idx="6" formatCode="General">
                  <c:v>3.2622710000000001</c:v>
                </c:pt>
                <c:pt idx="7" formatCode="General">
                  <c:v>4.7156000000000002</c:v>
                </c:pt>
                <c:pt idx="8" formatCode="General">
                  <c:v>4.8808759999999998</c:v>
                </c:pt>
                <c:pt idx="9" formatCode="General">
                  <c:v>3.968051</c:v>
                </c:pt>
                <c:pt idx="10" formatCode="General">
                  <c:v>2.7333590000000001</c:v>
                </c:pt>
                <c:pt idx="11" formatCode="General">
                  <c:v>1.690879</c:v>
                </c:pt>
                <c:pt idx="12" formatCode="General">
                  <c:v>0.98948800000000003</c:v>
                </c:pt>
                <c:pt idx="13" formatCode="General">
                  <c:v>0.57361099999999998</c:v>
                </c:pt>
                <c:pt idx="14" formatCode="General">
                  <c:v>0.348327</c:v>
                </c:pt>
                <c:pt idx="15" formatCode="General">
                  <c:v>0.23314099999999999</c:v>
                </c:pt>
                <c:pt idx="16" formatCode="General">
                  <c:v>0.186441</c:v>
                </c:pt>
                <c:pt idx="17" formatCode="General">
                  <c:v>0.17218700000000001</c:v>
                </c:pt>
                <c:pt idx="18" formatCode="General">
                  <c:v>0.17865800000000001</c:v>
                </c:pt>
                <c:pt idx="19" formatCode="General">
                  <c:v>0.202571</c:v>
                </c:pt>
                <c:pt idx="20" formatCode="General">
                  <c:v>0.233428</c:v>
                </c:pt>
                <c:pt idx="21" formatCode="General">
                  <c:v>0.26789600000000002</c:v>
                </c:pt>
                <c:pt idx="22" formatCode="General">
                  <c:v>0.31165999999999999</c:v>
                </c:pt>
                <c:pt idx="23" formatCode="General">
                  <c:v>0.35968800000000001</c:v>
                </c:pt>
                <c:pt idx="24" formatCode="General">
                  <c:v>0.41240900000000003</c:v>
                </c:pt>
                <c:pt idx="25" formatCode="General">
                  <c:v>0.469775</c:v>
                </c:pt>
                <c:pt idx="26" formatCode="General">
                  <c:v>0.53400700000000001</c:v>
                </c:pt>
                <c:pt idx="27" formatCode="General">
                  <c:v>0.60124999999999995</c:v>
                </c:pt>
                <c:pt idx="28" formatCode="General">
                  <c:v>0.67231700000000005</c:v>
                </c:pt>
                <c:pt idx="29" formatCode="General">
                  <c:v>0.74996799999999997</c:v>
                </c:pt>
                <c:pt idx="30" formatCode="General">
                  <c:v>0.83235800000000004</c:v>
                </c:pt>
                <c:pt idx="31" formatCode="General">
                  <c:v>0.91853099999999999</c:v>
                </c:pt>
                <c:pt idx="32" formatCode="General">
                  <c:v>1.0043629999999999</c:v>
                </c:pt>
                <c:pt idx="33" formatCode="General">
                  <c:v>1.0915790000000001</c:v>
                </c:pt>
                <c:pt idx="34" formatCode="General">
                  <c:v>1.182104</c:v>
                </c:pt>
                <c:pt idx="35" formatCode="General">
                  <c:v>1.271093</c:v>
                </c:pt>
                <c:pt idx="36" formatCode="General">
                  <c:v>1.346455</c:v>
                </c:pt>
                <c:pt idx="37" formatCode="General">
                  <c:v>1.4171050000000001</c:v>
                </c:pt>
                <c:pt idx="38" formatCode="General">
                  <c:v>1.4767650000000001</c:v>
                </c:pt>
                <c:pt idx="39" formatCode="General">
                  <c:v>1.5249189999999999</c:v>
                </c:pt>
                <c:pt idx="40" formatCode="General">
                  <c:v>1.555129</c:v>
                </c:pt>
                <c:pt idx="41" formatCode="General">
                  <c:v>1.5727880000000001</c:v>
                </c:pt>
                <c:pt idx="42" formatCode="General">
                  <c:v>1.5738780000000001</c:v>
                </c:pt>
                <c:pt idx="43" formatCode="General">
                  <c:v>1.559628</c:v>
                </c:pt>
                <c:pt idx="44" formatCode="General">
                  <c:v>1.53179</c:v>
                </c:pt>
                <c:pt idx="45" formatCode="General">
                  <c:v>1.4956579999999999</c:v>
                </c:pt>
                <c:pt idx="46" formatCode="General">
                  <c:v>1.4489860000000001</c:v>
                </c:pt>
                <c:pt idx="47" formatCode="General">
                  <c:v>1.394434</c:v>
                </c:pt>
                <c:pt idx="48" formatCode="General">
                  <c:v>1.3398140000000001</c:v>
                </c:pt>
                <c:pt idx="49" formatCode="General">
                  <c:v>1.282483</c:v>
                </c:pt>
                <c:pt idx="50" formatCode="General">
                  <c:v>1.2234290000000001</c:v>
                </c:pt>
                <c:pt idx="51" formatCode="General">
                  <c:v>1.1686829999999999</c:v>
                </c:pt>
                <c:pt idx="52" formatCode="General">
                  <c:v>1.112365</c:v>
                </c:pt>
                <c:pt idx="53" formatCode="General">
                  <c:v>1.0618019999999999</c:v>
                </c:pt>
                <c:pt idx="54" formatCode="General">
                  <c:v>1.0135160000000001</c:v>
                </c:pt>
                <c:pt idx="55" formatCode="General">
                  <c:v>0.96656600000000004</c:v>
                </c:pt>
                <c:pt idx="56" formatCode="General">
                  <c:v>0.92436099999999999</c:v>
                </c:pt>
                <c:pt idx="57" formatCode="General">
                  <c:v>0.88724000000000003</c:v>
                </c:pt>
                <c:pt idx="58" formatCode="General">
                  <c:v>0.85330300000000003</c:v>
                </c:pt>
                <c:pt idx="59" formatCode="General">
                  <c:v>0.82619500000000001</c:v>
                </c:pt>
                <c:pt idx="60" formatCode="General">
                  <c:v>0.80006699999999997</c:v>
                </c:pt>
                <c:pt idx="61" formatCode="General">
                  <c:v>0.77584500000000001</c:v>
                </c:pt>
                <c:pt idx="62" formatCode="General">
                  <c:v>0.75970199999999999</c:v>
                </c:pt>
                <c:pt idx="63" formatCode="General">
                  <c:v>0.74592499999999995</c:v>
                </c:pt>
                <c:pt idx="64" formatCode="General">
                  <c:v>0.73610200000000003</c:v>
                </c:pt>
                <c:pt idx="65" formatCode="General">
                  <c:v>0.73375199999999996</c:v>
                </c:pt>
                <c:pt idx="66" formatCode="General">
                  <c:v>0.73460700000000001</c:v>
                </c:pt>
                <c:pt idx="67" formatCode="General">
                  <c:v>0.74036299999999999</c:v>
                </c:pt>
                <c:pt idx="68" formatCode="General">
                  <c:v>0.74844699999999997</c:v>
                </c:pt>
                <c:pt idx="69" formatCode="General">
                  <c:v>0.75870199999999999</c:v>
                </c:pt>
                <c:pt idx="70" formatCode="General">
                  <c:v>0.77351199999999998</c:v>
                </c:pt>
                <c:pt idx="71" formatCode="General">
                  <c:v>0.79158499999999998</c:v>
                </c:pt>
                <c:pt idx="72" formatCode="General">
                  <c:v>0.81304699999999996</c:v>
                </c:pt>
                <c:pt idx="73" formatCode="General">
                  <c:v>0.83609800000000001</c:v>
                </c:pt>
                <c:pt idx="74" formatCode="General">
                  <c:v>0.86154799999999998</c:v>
                </c:pt>
                <c:pt idx="75" formatCode="General">
                  <c:v>0.88913600000000004</c:v>
                </c:pt>
                <c:pt idx="76" formatCode="General">
                  <c:v>0.91284900000000002</c:v>
                </c:pt>
                <c:pt idx="77" formatCode="General">
                  <c:v>0.94186499999999995</c:v>
                </c:pt>
                <c:pt idx="78" formatCode="General">
                  <c:v>0.96845400000000004</c:v>
                </c:pt>
                <c:pt idx="79" formatCode="General">
                  <c:v>0.99640899999999999</c:v>
                </c:pt>
                <c:pt idx="80" formatCode="General">
                  <c:v>1.0215259999999999</c:v>
                </c:pt>
                <c:pt idx="81" formatCode="General">
                  <c:v>1.045601</c:v>
                </c:pt>
                <c:pt idx="82" formatCode="General">
                  <c:v>1.0655209999999999</c:v>
                </c:pt>
                <c:pt idx="83" formatCode="General">
                  <c:v>1.0838540000000001</c:v>
                </c:pt>
                <c:pt idx="84" formatCode="General">
                  <c:v>1.0968389999999999</c:v>
                </c:pt>
                <c:pt idx="85" formatCode="General">
                  <c:v>1.1095360000000001</c:v>
                </c:pt>
                <c:pt idx="86" formatCode="General">
                  <c:v>1.114163</c:v>
                </c:pt>
                <c:pt idx="87" formatCode="General">
                  <c:v>1.119955</c:v>
                </c:pt>
                <c:pt idx="88" formatCode="General">
                  <c:v>1.116903</c:v>
                </c:pt>
                <c:pt idx="89" formatCode="General">
                  <c:v>1.113618</c:v>
                </c:pt>
                <c:pt idx="90" formatCode="General">
                  <c:v>1.1046469999999999</c:v>
                </c:pt>
                <c:pt idx="91" formatCode="General">
                  <c:v>1.0941730000000001</c:v>
                </c:pt>
                <c:pt idx="92" formatCode="General">
                  <c:v>1.080721</c:v>
                </c:pt>
                <c:pt idx="93" formatCode="General">
                  <c:v>1.0648709999999999</c:v>
                </c:pt>
                <c:pt idx="94" formatCode="General">
                  <c:v>1.048724</c:v>
                </c:pt>
                <c:pt idx="95" formatCode="General">
                  <c:v>1.032486</c:v>
                </c:pt>
                <c:pt idx="96" formatCode="General">
                  <c:v>1.014713</c:v>
                </c:pt>
                <c:pt idx="97" formatCode="General">
                  <c:v>1.0026170000000001</c:v>
                </c:pt>
                <c:pt idx="98" formatCode="General">
                  <c:v>0.98795999999999995</c:v>
                </c:pt>
                <c:pt idx="99" formatCode="General">
                  <c:v>0.97661500000000001</c:v>
                </c:pt>
                <c:pt idx="100" formatCode="General">
                  <c:v>0.96921299999999999</c:v>
                </c:pt>
                <c:pt idx="101" formatCode="General">
                  <c:v>0.96241399999999999</c:v>
                </c:pt>
                <c:pt idx="102" formatCode="General">
                  <c:v>0.95810099999999998</c:v>
                </c:pt>
                <c:pt idx="103" formatCode="General">
                  <c:v>0.95508199999999999</c:v>
                </c:pt>
                <c:pt idx="104" formatCode="General">
                  <c:v>0.95411000000000001</c:v>
                </c:pt>
                <c:pt idx="105" formatCode="General">
                  <c:v>0.95498899999999998</c:v>
                </c:pt>
                <c:pt idx="106" formatCode="General">
                  <c:v>0.96114500000000003</c:v>
                </c:pt>
                <c:pt idx="107" formatCode="General">
                  <c:v>0.96627799999999997</c:v>
                </c:pt>
                <c:pt idx="108" formatCode="General">
                  <c:v>0.972275</c:v>
                </c:pt>
                <c:pt idx="109" formatCode="General">
                  <c:v>0.97940300000000002</c:v>
                </c:pt>
                <c:pt idx="110" formatCode="General">
                  <c:v>0.98767199999999999</c:v>
                </c:pt>
                <c:pt idx="111" formatCode="General">
                  <c:v>0.99310799999999999</c:v>
                </c:pt>
                <c:pt idx="112" formatCode="General">
                  <c:v>1.0016210000000001</c:v>
                </c:pt>
                <c:pt idx="113" formatCode="General">
                  <c:v>1.010256</c:v>
                </c:pt>
                <c:pt idx="114" formatCode="General">
                  <c:v>1.016729</c:v>
                </c:pt>
                <c:pt idx="115" formatCode="General">
                  <c:v>1.023555</c:v>
                </c:pt>
                <c:pt idx="116" formatCode="General">
                  <c:v>1.030135</c:v>
                </c:pt>
                <c:pt idx="117" formatCode="General">
                  <c:v>1.037728</c:v>
                </c:pt>
                <c:pt idx="118" formatCode="General">
                  <c:v>1.0404580000000001</c:v>
                </c:pt>
                <c:pt idx="119" formatCode="General">
                  <c:v>1.0460240000000001</c:v>
                </c:pt>
                <c:pt idx="120" formatCode="General">
                  <c:v>1.0492600000000001</c:v>
                </c:pt>
                <c:pt idx="121" formatCode="General">
                  <c:v>1.0514520000000001</c:v>
                </c:pt>
                <c:pt idx="122" formatCode="General">
                  <c:v>1.05274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'O-O'!$M$1</c:f>
              <c:strCache>
                <c:ptCount val="1"/>
                <c:pt idx="0">
                  <c:v>300 K</c:v>
                </c:pt>
              </c:strCache>
            </c:strRef>
          </c:tx>
          <c:marker>
            <c:symbol val="none"/>
          </c:marker>
          <c:xVal>
            <c:numRef>
              <c:f>'O-O'!$M$5:$M$128</c:f>
              <c:numCache>
                <c:formatCode>General</c:formatCode>
                <c:ptCount val="124"/>
                <c:pt idx="0">
                  <c:v>2.3250000000000002</c:v>
                </c:pt>
                <c:pt idx="1">
                  <c:v>2.375</c:v>
                </c:pt>
                <c:pt idx="2">
                  <c:v>2.4249999999999998</c:v>
                </c:pt>
                <c:pt idx="3">
                  <c:v>2.4750000000000001</c:v>
                </c:pt>
                <c:pt idx="4">
                  <c:v>2.5249999999999999</c:v>
                </c:pt>
                <c:pt idx="5">
                  <c:v>2.5750000000000002</c:v>
                </c:pt>
                <c:pt idx="6">
                  <c:v>2.625</c:v>
                </c:pt>
                <c:pt idx="7">
                  <c:v>2.6749999999999998</c:v>
                </c:pt>
                <c:pt idx="8">
                  <c:v>2.7250000000000001</c:v>
                </c:pt>
                <c:pt idx="9">
                  <c:v>2.7749999999999999</c:v>
                </c:pt>
                <c:pt idx="10">
                  <c:v>2.8250000000000002</c:v>
                </c:pt>
                <c:pt idx="11">
                  <c:v>2.875</c:v>
                </c:pt>
                <c:pt idx="12">
                  <c:v>2.9249999999999998</c:v>
                </c:pt>
                <c:pt idx="13">
                  <c:v>2.9750000000000001</c:v>
                </c:pt>
                <c:pt idx="14">
                  <c:v>3.0249999999999999</c:v>
                </c:pt>
                <c:pt idx="15">
                  <c:v>3.0750000000000002</c:v>
                </c:pt>
                <c:pt idx="16">
                  <c:v>3.125</c:v>
                </c:pt>
                <c:pt idx="17">
                  <c:v>3.1749999999999998</c:v>
                </c:pt>
                <c:pt idx="18">
                  <c:v>3.2250000000000001</c:v>
                </c:pt>
                <c:pt idx="19">
                  <c:v>3.2749999999999999</c:v>
                </c:pt>
                <c:pt idx="20">
                  <c:v>3.3250000000000002</c:v>
                </c:pt>
                <c:pt idx="21">
                  <c:v>3.375</c:v>
                </c:pt>
                <c:pt idx="22">
                  <c:v>3.4249999999999998</c:v>
                </c:pt>
                <c:pt idx="23">
                  <c:v>3.4750000000000001</c:v>
                </c:pt>
                <c:pt idx="24">
                  <c:v>3.5249999999999999</c:v>
                </c:pt>
                <c:pt idx="25">
                  <c:v>3.5750000000000002</c:v>
                </c:pt>
                <c:pt idx="26">
                  <c:v>3.625</c:v>
                </c:pt>
                <c:pt idx="27">
                  <c:v>3.6749999999999998</c:v>
                </c:pt>
                <c:pt idx="28">
                  <c:v>3.7250000000000001</c:v>
                </c:pt>
                <c:pt idx="29">
                  <c:v>3.7749999999999999</c:v>
                </c:pt>
                <c:pt idx="30">
                  <c:v>3.8250000000000002</c:v>
                </c:pt>
                <c:pt idx="31">
                  <c:v>3.875</c:v>
                </c:pt>
                <c:pt idx="32">
                  <c:v>3.9249999999999998</c:v>
                </c:pt>
                <c:pt idx="33">
                  <c:v>3.9750000000000001</c:v>
                </c:pt>
                <c:pt idx="34">
                  <c:v>4.0250000000000004</c:v>
                </c:pt>
                <c:pt idx="35">
                  <c:v>4.0750000000000002</c:v>
                </c:pt>
                <c:pt idx="36">
                  <c:v>4.125</c:v>
                </c:pt>
                <c:pt idx="37">
                  <c:v>4.1749999999999998</c:v>
                </c:pt>
                <c:pt idx="38">
                  <c:v>4.2249999999999996</c:v>
                </c:pt>
                <c:pt idx="39">
                  <c:v>4.2750000000000004</c:v>
                </c:pt>
                <c:pt idx="40">
                  <c:v>4.3250000000000002</c:v>
                </c:pt>
                <c:pt idx="41">
                  <c:v>4.375</c:v>
                </c:pt>
                <c:pt idx="42">
                  <c:v>4.4249999999999998</c:v>
                </c:pt>
                <c:pt idx="43">
                  <c:v>4.4749999999999996</c:v>
                </c:pt>
                <c:pt idx="44">
                  <c:v>4.5250000000000004</c:v>
                </c:pt>
                <c:pt idx="45">
                  <c:v>4.5750000000000002</c:v>
                </c:pt>
                <c:pt idx="46">
                  <c:v>4.625</c:v>
                </c:pt>
                <c:pt idx="47">
                  <c:v>4.6749999999999998</c:v>
                </c:pt>
                <c:pt idx="48">
                  <c:v>4.7249999999999996</c:v>
                </c:pt>
                <c:pt idx="49">
                  <c:v>4.7750000000000004</c:v>
                </c:pt>
                <c:pt idx="50">
                  <c:v>4.8250000000000002</c:v>
                </c:pt>
                <c:pt idx="51">
                  <c:v>4.875</c:v>
                </c:pt>
                <c:pt idx="52">
                  <c:v>4.9249999999999998</c:v>
                </c:pt>
                <c:pt idx="53">
                  <c:v>4.9749999999999996</c:v>
                </c:pt>
                <c:pt idx="54">
                  <c:v>5.0250000000000004</c:v>
                </c:pt>
                <c:pt idx="55">
                  <c:v>5.0750000000000002</c:v>
                </c:pt>
                <c:pt idx="56">
                  <c:v>5.125</c:v>
                </c:pt>
                <c:pt idx="57">
                  <c:v>5.1749999999999998</c:v>
                </c:pt>
                <c:pt idx="58">
                  <c:v>5.2249999999999996</c:v>
                </c:pt>
                <c:pt idx="59">
                  <c:v>5.2750000000000004</c:v>
                </c:pt>
                <c:pt idx="60">
                  <c:v>5.3250000000000002</c:v>
                </c:pt>
                <c:pt idx="61">
                  <c:v>5.375</c:v>
                </c:pt>
                <c:pt idx="62">
                  <c:v>5.4249999999999998</c:v>
                </c:pt>
                <c:pt idx="63">
                  <c:v>5.4749999999999996</c:v>
                </c:pt>
                <c:pt idx="64">
                  <c:v>5.5250000000000004</c:v>
                </c:pt>
                <c:pt idx="65">
                  <c:v>5.5750000000000002</c:v>
                </c:pt>
                <c:pt idx="66">
                  <c:v>5.625</c:v>
                </c:pt>
                <c:pt idx="67">
                  <c:v>5.6749999999999998</c:v>
                </c:pt>
                <c:pt idx="68">
                  <c:v>5.7249999999999996</c:v>
                </c:pt>
                <c:pt idx="69">
                  <c:v>5.7750000000000004</c:v>
                </c:pt>
                <c:pt idx="70">
                  <c:v>5.8250000000000002</c:v>
                </c:pt>
                <c:pt idx="71">
                  <c:v>5.875</c:v>
                </c:pt>
                <c:pt idx="72">
                  <c:v>5.9249999999999998</c:v>
                </c:pt>
                <c:pt idx="73">
                  <c:v>5.9749999999999996</c:v>
                </c:pt>
                <c:pt idx="74">
                  <c:v>6.0250000000000004</c:v>
                </c:pt>
                <c:pt idx="75">
                  <c:v>6.0750000000000002</c:v>
                </c:pt>
                <c:pt idx="76">
                  <c:v>6.125</c:v>
                </c:pt>
                <c:pt idx="77">
                  <c:v>6.1749999999999998</c:v>
                </c:pt>
                <c:pt idx="78">
                  <c:v>6.2249999999999996</c:v>
                </c:pt>
                <c:pt idx="79">
                  <c:v>6.2750000000000004</c:v>
                </c:pt>
                <c:pt idx="80">
                  <c:v>6.3250000000000002</c:v>
                </c:pt>
                <c:pt idx="81">
                  <c:v>6.375</c:v>
                </c:pt>
                <c:pt idx="82">
                  <c:v>6.4249999999999998</c:v>
                </c:pt>
                <c:pt idx="83">
                  <c:v>6.4749999999999996</c:v>
                </c:pt>
                <c:pt idx="84">
                  <c:v>6.5250000000000004</c:v>
                </c:pt>
                <c:pt idx="85">
                  <c:v>6.5750000000000002</c:v>
                </c:pt>
                <c:pt idx="86">
                  <c:v>6.625</c:v>
                </c:pt>
                <c:pt idx="87">
                  <c:v>6.6749999999999998</c:v>
                </c:pt>
                <c:pt idx="88">
                  <c:v>6.7249999999999996</c:v>
                </c:pt>
                <c:pt idx="89">
                  <c:v>6.7750000000000004</c:v>
                </c:pt>
                <c:pt idx="90">
                  <c:v>6.8250000000000002</c:v>
                </c:pt>
                <c:pt idx="91">
                  <c:v>6.875</c:v>
                </c:pt>
                <c:pt idx="92">
                  <c:v>6.9249999999999998</c:v>
                </c:pt>
                <c:pt idx="93">
                  <c:v>6.9749999999999996</c:v>
                </c:pt>
                <c:pt idx="94">
                  <c:v>7.0250000000000004</c:v>
                </c:pt>
                <c:pt idx="95">
                  <c:v>7.0750000000000002</c:v>
                </c:pt>
                <c:pt idx="96">
                  <c:v>7.125</c:v>
                </c:pt>
                <c:pt idx="97">
                  <c:v>7.1749999999999998</c:v>
                </c:pt>
                <c:pt idx="98">
                  <c:v>7.2249999999999996</c:v>
                </c:pt>
                <c:pt idx="99">
                  <c:v>7.2750000000000004</c:v>
                </c:pt>
                <c:pt idx="100">
                  <c:v>7.3250000000000002</c:v>
                </c:pt>
                <c:pt idx="101">
                  <c:v>7.375</c:v>
                </c:pt>
                <c:pt idx="102">
                  <c:v>7.4249999999999998</c:v>
                </c:pt>
                <c:pt idx="103">
                  <c:v>7.4749999999999996</c:v>
                </c:pt>
                <c:pt idx="104">
                  <c:v>7.5250000000000004</c:v>
                </c:pt>
                <c:pt idx="105">
                  <c:v>7.5750000000000002</c:v>
                </c:pt>
                <c:pt idx="106">
                  <c:v>7.625</c:v>
                </c:pt>
                <c:pt idx="107">
                  <c:v>7.6749999999999998</c:v>
                </c:pt>
                <c:pt idx="108">
                  <c:v>7.7249999999999996</c:v>
                </c:pt>
                <c:pt idx="109">
                  <c:v>7.7750000000000004</c:v>
                </c:pt>
                <c:pt idx="110">
                  <c:v>7.8250000000000002</c:v>
                </c:pt>
                <c:pt idx="111">
                  <c:v>7.875</c:v>
                </c:pt>
                <c:pt idx="112">
                  <c:v>7.9249999999999998</c:v>
                </c:pt>
                <c:pt idx="113">
                  <c:v>7.9749999999999996</c:v>
                </c:pt>
                <c:pt idx="114">
                  <c:v>8.0250000000000004</c:v>
                </c:pt>
                <c:pt idx="115">
                  <c:v>8.0749999999999993</c:v>
                </c:pt>
                <c:pt idx="116">
                  <c:v>8.125</c:v>
                </c:pt>
                <c:pt idx="117">
                  <c:v>8.1750000000000007</c:v>
                </c:pt>
                <c:pt idx="118">
                  <c:v>8.2249999999999996</c:v>
                </c:pt>
                <c:pt idx="119">
                  <c:v>8.2750000000000004</c:v>
                </c:pt>
                <c:pt idx="120">
                  <c:v>8.3249999999999993</c:v>
                </c:pt>
                <c:pt idx="121">
                  <c:v>8.375</c:v>
                </c:pt>
                <c:pt idx="122">
                  <c:v>8.4250000000000007</c:v>
                </c:pt>
                <c:pt idx="123">
                  <c:v>8.4749999999999996</c:v>
                </c:pt>
              </c:numCache>
            </c:numRef>
          </c:xVal>
          <c:yVal>
            <c:numRef>
              <c:f>'O-O'!$N$5:$N$128</c:f>
              <c:numCache>
                <c:formatCode>0.00E+00</c:formatCode>
                <c:ptCount val="124"/>
                <c:pt idx="0">
                  <c:v>0</c:v>
                </c:pt>
                <c:pt idx="1">
                  <c:v>0</c:v>
                </c:pt>
                <c:pt idx="2" formatCode="General">
                  <c:v>3.01E-4</c:v>
                </c:pt>
                <c:pt idx="3" formatCode="General">
                  <c:v>6.888E-3</c:v>
                </c:pt>
                <c:pt idx="4" formatCode="General">
                  <c:v>7.8492000000000006E-2</c:v>
                </c:pt>
                <c:pt idx="5" formatCode="General">
                  <c:v>0.39482299999999998</c:v>
                </c:pt>
                <c:pt idx="6" formatCode="General">
                  <c:v>1.145554</c:v>
                </c:pt>
                <c:pt idx="7" formatCode="General">
                  <c:v>2.1466949999999998</c:v>
                </c:pt>
                <c:pt idx="8" formatCode="General">
                  <c:v>2.9423080000000001</c:v>
                </c:pt>
                <c:pt idx="9" formatCode="General">
                  <c:v>3.2121110000000002</c:v>
                </c:pt>
                <c:pt idx="10" formatCode="General">
                  <c:v>3.0148619999999999</c:v>
                </c:pt>
                <c:pt idx="11" formatCode="General">
                  <c:v>2.5658289999999999</c:v>
                </c:pt>
                <c:pt idx="12" formatCode="General">
                  <c:v>2.0737510000000001</c:v>
                </c:pt>
                <c:pt idx="13" formatCode="General">
                  <c:v>1.6467149999999999</c:v>
                </c:pt>
                <c:pt idx="14" formatCode="General">
                  <c:v>1.3198989999999999</c:v>
                </c:pt>
                <c:pt idx="15" formatCode="General">
                  <c:v>1.0927</c:v>
                </c:pt>
                <c:pt idx="16" formatCode="General">
                  <c:v>0.94207200000000002</c:v>
                </c:pt>
                <c:pt idx="17" formatCode="General">
                  <c:v>0.85338700000000001</c:v>
                </c:pt>
                <c:pt idx="18" formatCode="General">
                  <c:v>0.79452999999999996</c:v>
                </c:pt>
                <c:pt idx="19" formatCode="General">
                  <c:v>0.77264200000000005</c:v>
                </c:pt>
                <c:pt idx="20" formatCode="General">
                  <c:v>0.76313900000000001</c:v>
                </c:pt>
                <c:pt idx="21" formatCode="General">
                  <c:v>0.76397800000000005</c:v>
                </c:pt>
                <c:pt idx="22" formatCode="General">
                  <c:v>0.776142</c:v>
                </c:pt>
                <c:pt idx="23" formatCode="General">
                  <c:v>0.79112499999999997</c:v>
                </c:pt>
                <c:pt idx="24" formatCode="General">
                  <c:v>0.80588599999999999</c:v>
                </c:pt>
                <c:pt idx="25" formatCode="General">
                  <c:v>0.82817700000000005</c:v>
                </c:pt>
                <c:pt idx="26" formatCode="General">
                  <c:v>0.84631400000000001</c:v>
                </c:pt>
                <c:pt idx="27" formatCode="General">
                  <c:v>0.86896700000000004</c:v>
                </c:pt>
                <c:pt idx="28" formatCode="General">
                  <c:v>0.89635799999999999</c:v>
                </c:pt>
                <c:pt idx="29" formatCode="General">
                  <c:v>0.92219899999999999</c:v>
                </c:pt>
                <c:pt idx="30" formatCode="General">
                  <c:v>0.94306400000000001</c:v>
                </c:pt>
                <c:pt idx="31" formatCode="General">
                  <c:v>0.96491300000000002</c:v>
                </c:pt>
                <c:pt idx="32" formatCode="General">
                  <c:v>0.98968699999999998</c:v>
                </c:pt>
                <c:pt idx="33" formatCode="General">
                  <c:v>1.0177149999999999</c:v>
                </c:pt>
                <c:pt idx="34" formatCode="General">
                  <c:v>1.0359609999999999</c:v>
                </c:pt>
                <c:pt idx="35" formatCode="General">
                  <c:v>1.0551280000000001</c:v>
                </c:pt>
                <c:pt idx="36" formatCode="General">
                  <c:v>1.079939</c:v>
                </c:pt>
                <c:pt idx="37" formatCode="General">
                  <c:v>1.090417</c:v>
                </c:pt>
                <c:pt idx="38" formatCode="General">
                  <c:v>1.1104780000000001</c:v>
                </c:pt>
                <c:pt idx="39" formatCode="General">
                  <c:v>1.121343</c:v>
                </c:pt>
                <c:pt idx="40" formatCode="General">
                  <c:v>1.128463</c:v>
                </c:pt>
                <c:pt idx="41" formatCode="General">
                  <c:v>1.1339140000000001</c:v>
                </c:pt>
                <c:pt idx="42" formatCode="General">
                  <c:v>1.136887</c:v>
                </c:pt>
                <c:pt idx="43" formatCode="General">
                  <c:v>1.1377539999999999</c:v>
                </c:pt>
                <c:pt idx="44" formatCode="General">
                  <c:v>1.1324540000000001</c:v>
                </c:pt>
                <c:pt idx="45" formatCode="General">
                  <c:v>1.127413</c:v>
                </c:pt>
                <c:pt idx="46" formatCode="General">
                  <c:v>1.1161939999999999</c:v>
                </c:pt>
                <c:pt idx="47" formatCode="General">
                  <c:v>1.109666</c:v>
                </c:pt>
                <c:pt idx="48" formatCode="General">
                  <c:v>1.0962179999999999</c:v>
                </c:pt>
                <c:pt idx="49" formatCode="General">
                  <c:v>1.082497</c:v>
                </c:pt>
                <c:pt idx="50" formatCode="General">
                  <c:v>1.0638259999999999</c:v>
                </c:pt>
                <c:pt idx="51" formatCode="General">
                  <c:v>1.0492779999999999</c:v>
                </c:pt>
                <c:pt idx="52" formatCode="General">
                  <c:v>1.033847</c:v>
                </c:pt>
                <c:pt idx="53" formatCode="General">
                  <c:v>1.0161210000000001</c:v>
                </c:pt>
                <c:pt idx="54" formatCode="General">
                  <c:v>1.000408</c:v>
                </c:pt>
                <c:pt idx="55" formatCode="General">
                  <c:v>0.98703399999999997</c:v>
                </c:pt>
                <c:pt idx="56" formatCode="General">
                  <c:v>0.97100200000000003</c:v>
                </c:pt>
                <c:pt idx="57" formatCode="General">
                  <c:v>0.95807799999999999</c:v>
                </c:pt>
                <c:pt idx="58" formatCode="General">
                  <c:v>0.942195</c:v>
                </c:pt>
                <c:pt idx="59" formatCode="General">
                  <c:v>0.93091800000000002</c:v>
                </c:pt>
                <c:pt idx="60" formatCode="General">
                  <c:v>0.92203800000000002</c:v>
                </c:pt>
                <c:pt idx="61" formatCode="General">
                  <c:v>0.91087700000000005</c:v>
                </c:pt>
                <c:pt idx="62" formatCode="General">
                  <c:v>0.90363599999999999</c:v>
                </c:pt>
                <c:pt idx="63" formatCode="General">
                  <c:v>0.89434899999999995</c:v>
                </c:pt>
                <c:pt idx="64" formatCode="General">
                  <c:v>0.88938499999999998</c:v>
                </c:pt>
                <c:pt idx="65" formatCode="General">
                  <c:v>0.88505800000000001</c:v>
                </c:pt>
                <c:pt idx="66" formatCode="General">
                  <c:v>0.883108</c:v>
                </c:pt>
                <c:pt idx="67" formatCode="General">
                  <c:v>0.88242900000000002</c:v>
                </c:pt>
                <c:pt idx="68" formatCode="General">
                  <c:v>0.88772399999999996</c:v>
                </c:pt>
                <c:pt idx="69" formatCode="General">
                  <c:v>0.89262699999999995</c:v>
                </c:pt>
                <c:pt idx="70" formatCode="General">
                  <c:v>0.90101200000000004</c:v>
                </c:pt>
                <c:pt idx="71" formatCode="General">
                  <c:v>0.91042400000000001</c:v>
                </c:pt>
                <c:pt idx="72" formatCode="General">
                  <c:v>0.92108699999999999</c:v>
                </c:pt>
                <c:pt idx="73" formatCode="General">
                  <c:v>0.93465200000000004</c:v>
                </c:pt>
                <c:pt idx="74" formatCode="General">
                  <c:v>0.94557899999999995</c:v>
                </c:pt>
                <c:pt idx="75" formatCode="General">
                  <c:v>0.95872299999999999</c:v>
                </c:pt>
                <c:pt idx="76" formatCode="General">
                  <c:v>0.96759700000000004</c:v>
                </c:pt>
                <c:pt idx="77" formatCode="General">
                  <c:v>0.98251500000000003</c:v>
                </c:pt>
                <c:pt idx="78" formatCode="General">
                  <c:v>0.99608200000000002</c:v>
                </c:pt>
                <c:pt idx="79" formatCode="General">
                  <c:v>1.0051429999999999</c:v>
                </c:pt>
                <c:pt idx="80" formatCode="General">
                  <c:v>1.01518</c:v>
                </c:pt>
                <c:pt idx="81" formatCode="General">
                  <c:v>1.0246230000000001</c:v>
                </c:pt>
                <c:pt idx="82" formatCode="General">
                  <c:v>1.0346169999999999</c:v>
                </c:pt>
                <c:pt idx="83" formatCode="General">
                  <c:v>1.0417829999999999</c:v>
                </c:pt>
                <c:pt idx="84" formatCode="General">
                  <c:v>1.0471029999999999</c:v>
                </c:pt>
                <c:pt idx="85" formatCode="General">
                  <c:v>1.052786</c:v>
                </c:pt>
                <c:pt idx="86" formatCode="General">
                  <c:v>1.057375</c:v>
                </c:pt>
                <c:pt idx="87" formatCode="General">
                  <c:v>1.058797</c:v>
                </c:pt>
                <c:pt idx="88" formatCode="General">
                  <c:v>1.0606770000000001</c:v>
                </c:pt>
                <c:pt idx="89" formatCode="General">
                  <c:v>1.062608</c:v>
                </c:pt>
                <c:pt idx="90" formatCode="General">
                  <c:v>1.0610999999999999</c:v>
                </c:pt>
                <c:pt idx="91" formatCode="General">
                  <c:v>1.059561</c:v>
                </c:pt>
                <c:pt idx="92" formatCode="General">
                  <c:v>1.055199</c:v>
                </c:pt>
                <c:pt idx="93" formatCode="General">
                  <c:v>1.0512079999999999</c:v>
                </c:pt>
                <c:pt idx="94" formatCode="General">
                  <c:v>1.048964</c:v>
                </c:pt>
                <c:pt idx="95" formatCode="General">
                  <c:v>1.046486</c:v>
                </c:pt>
                <c:pt idx="96" formatCode="General">
                  <c:v>1.038279</c:v>
                </c:pt>
                <c:pt idx="97" formatCode="General">
                  <c:v>1.033785</c:v>
                </c:pt>
                <c:pt idx="98" formatCode="General">
                  <c:v>1.027372</c:v>
                </c:pt>
                <c:pt idx="99" formatCode="General">
                  <c:v>1.0231889999999999</c:v>
                </c:pt>
                <c:pt idx="100" formatCode="General">
                  <c:v>1.0167820000000001</c:v>
                </c:pt>
                <c:pt idx="101" formatCode="General">
                  <c:v>1.011163</c:v>
                </c:pt>
                <c:pt idx="102" formatCode="General">
                  <c:v>1.006089</c:v>
                </c:pt>
                <c:pt idx="103" formatCode="General">
                  <c:v>1.000677</c:v>
                </c:pt>
                <c:pt idx="104" formatCode="General">
                  <c:v>0.99673800000000001</c:v>
                </c:pt>
                <c:pt idx="105" formatCode="General">
                  <c:v>0.99144299999999996</c:v>
                </c:pt>
                <c:pt idx="106" formatCode="General">
                  <c:v>0.99052200000000001</c:v>
                </c:pt>
                <c:pt idx="107" formatCode="General">
                  <c:v>0.98647300000000004</c:v>
                </c:pt>
                <c:pt idx="108" formatCode="General">
                  <c:v>0.98532799999999998</c:v>
                </c:pt>
                <c:pt idx="109" formatCode="General">
                  <c:v>0.98113399999999995</c:v>
                </c:pt>
                <c:pt idx="110" formatCode="General">
                  <c:v>0.98118700000000003</c:v>
                </c:pt>
                <c:pt idx="111" formatCode="General">
                  <c:v>0.98035399999999995</c:v>
                </c:pt>
                <c:pt idx="112" formatCode="General">
                  <c:v>0.98035700000000003</c:v>
                </c:pt>
                <c:pt idx="113" formatCode="General">
                  <c:v>0.98006899999999997</c:v>
                </c:pt>
                <c:pt idx="114" formatCode="General">
                  <c:v>0.98184000000000005</c:v>
                </c:pt>
                <c:pt idx="115" formatCode="General">
                  <c:v>0.98203799999999997</c:v>
                </c:pt>
                <c:pt idx="116" formatCode="General">
                  <c:v>0.98197500000000004</c:v>
                </c:pt>
                <c:pt idx="117" formatCode="General">
                  <c:v>0.98263400000000001</c:v>
                </c:pt>
                <c:pt idx="118" formatCode="General">
                  <c:v>0.98618799999999995</c:v>
                </c:pt>
                <c:pt idx="119" formatCode="General">
                  <c:v>0.98776900000000001</c:v>
                </c:pt>
                <c:pt idx="120" formatCode="General">
                  <c:v>0.98851100000000003</c:v>
                </c:pt>
                <c:pt idx="121" formatCode="General">
                  <c:v>0.989174</c:v>
                </c:pt>
                <c:pt idx="122" formatCode="General">
                  <c:v>0.99204899999999996</c:v>
                </c:pt>
                <c:pt idx="123" formatCode="General">
                  <c:v>0.99414599999999997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'O-O'!$Y$1</c:f>
              <c:strCache>
                <c:ptCount val="1"/>
                <c:pt idx="0">
                  <c:v>400 K</c:v>
                </c:pt>
              </c:strCache>
            </c:strRef>
          </c:tx>
          <c:marker>
            <c:symbol val="none"/>
          </c:marker>
          <c:xVal>
            <c:numRef>
              <c:f>'O-O'!$Y$5:$Y$129</c:f>
              <c:numCache>
                <c:formatCode>General</c:formatCode>
                <c:ptCount val="125"/>
                <c:pt idx="0">
                  <c:v>2.2749999999999999</c:v>
                </c:pt>
                <c:pt idx="1">
                  <c:v>2.3250000000000002</c:v>
                </c:pt>
                <c:pt idx="2">
                  <c:v>2.375</c:v>
                </c:pt>
                <c:pt idx="3">
                  <c:v>2.4249999999999998</c:v>
                </c:pt>
                <c:pt idx="4">
                  <c:v>2.4750000000000001</c:v>
                </c:pt>
                <c:pt idx="5">
                  <c:v>2.5249999999999999</c:v>
                </c:pt>
                <c:pt idx="6">
                  <c:v>2.5750000000000002</c:v>
                </c:pt>
                <c:pt idx="7">
                  <c:v>2.625</c:v>
                </c:pt>
                <c:pt idx="8">
                  <c:v>2.6749999999999998</c:v>
                </c:pt>
                <c:pt idx="9">
                  <c:v>2.7250000000000001</c:v>
                </c:pt>
                <c:pt idx="10">
                  <c:v>2.7749999999999999</c:v>
                </c:pt>
                <c:pt idx="11">
                  <c:v>2.8250000000000002</c:v>
                </c:pt>
                <c:pt idx="12">
                  <c:v>2.875</c:v>
                </c:pt>
                <c:pt idx="13">
                  <c:v>2.9249999999999998</c:v>
                </c:pt>
                <c:pt idx="14">
                  <c:v>2.9750000000000001</c:v>
                </c:pt>
                <c:pt idx="15">
                  <c:v>3.0249999999999999</c:v>
                </c:pt>
                <c:pt idx="16">
                  <c:v>3.0750000000000002</c:v>
                </c:pt>
                <c:pt idx="17">
                  <c:v>3.125</c:v>
                </c:pt>
                <c:pt idx="18">
                  <c:v>3.1749999999999998</c:v>
                </c:pt>
                <c:pt idx="19">
                  <c:v>3.2250000000000001</c:v>
                </c:pt>
                <c:pt idx="20">
                  <c:v>3.2749999999999999</c:v>
                </c:pt>
                <c:pt idx="21">
                  <c:v>3.3250000000000002</c:v>
                </c:pt>
                <c:pt idx="22">
                  <c:v>3.375</c:v>
                </c:pt>
                <c:pt idx="23">
                  <c:v>3.4249999999999998</c:v>
                </c:pt>
                <c:pt idx="24">
                  <c:v>3.4750000000000001</c:v>
                </c:pt>
                <c:pt idx="25">
                  <c:v>3.5249999999999999</c:v>
                </c:pt>
                <c:pt idx="26">
                  <c:v>3.5750000000000002</c:v>
                </c:pt>
                <c:pt idx="27">
                  <c:v>3.625</c:v>
                </c:pt>
                <c:pt idx="28">
                  <c:v>3.6749999999999998</c:v>
                </c:pt>
                <c:pt idx="29">
                  <c:v>3.7250000000000001</c:v>
                </c:pt>
                <c:pt idx="30">
                  <c:v>3.7749999999999999</c:v>
                </c:pt>
                <c:pt idx="31">
                  <c:v>3.8250000000000002</c:v>
                </c:pt>
                <c:pt idx="32">
                  <c:v>3.875</c:v>
                </c:pt>
                <c:pt idx="33">
                  <c:v>3.9249999999999998</c:v>
                </c:pt>
                <c:pt idx="34">
                  <c:v>3.9750000000000001</c:v>
                </c:pt>
                <c:pt idx="35">
                  <c:v>4.0250000000000004</c:v>
                </c:pt>
                <c:pt idx="36">
                  <c:v>4.0750000000000002</c:v>
                </c:pt>
                <c:pt idx="37">
                  <c:v>4.125</c:v>
                </c:pt>
                <c:pt idx="38">
                  <c:v>4.1749999999999998</c:v>
                </c:pt>
                <c:pt idx="39">
                  <c:v>4.2249999999999996</c:v>
                </c:pt>
                <c:pt idx="40">
                  <c:v>4.2750000000000004</c:v>
                </c:pt>
                <c:pt idx="41">
                  <c:v>4.3250000000000002</c:v>
                </c:pt>
                <c:pt idx="42">
                  <c:v>4.375</c:v>
                </c:pt>
                <c:pt idx="43">
                  <c:v>4.4249999999999998</c:v>
                </c:pt>
                <c:pt idx="44">
                  <c:v>4.4749999999999996</c:v>
                </c:pt>
                <c:pt idx="45">
                  <c:v>4.5250000000000004</c:v>
                </c:pt>
                <c:pt idx="46">
                  <c:v>4.5750000000000002</c:v>
                </c:pt>
                <c:pt idx="47">
                  <c:v>4.625</c:v>
                </c:pt>
                <c:pt idx="48">
                  <c:v>4.6749999999999998</c:v>
                </c:pt>
                <c:pt idx="49">
                  <c:v>4.7249999999999996</c:v>
                </c:pt>
                <c:pt idx="50">
                  <c:v>4.7750000000000004</c:v>
                </c:pt>
                <c:pt idx="51">
                  <c:v>4.8250000000000002</c:v>
                </c:pt>
                <c:pt idx="52">
                  <c:v>4.875</c:v>
                </c:pt>
                <c:pt idx="53">
                  <c:v>4.9249999999999998</c:v>
                </c:pt>
                <c:pt idx="54">
                  <c:v>4.9749999999999996</c:v>
                </c:pt>
                <c:pt idx="55">
                  <c:v>5.0250000000000004</c:v>
                </c:pt>
                <c:pt idx="56">
                  <c:v>5.0750000000000002</c:v>
                </c:pt>
                <c:pt idx="57">
                  <c:v>5.125</c:v>
                </c:pt>
                <c:pt idx="58">
                  <c:v>5.1749999999999998</c:v>
                </c:pt>
                <c:pt idx="59">
                  <c:v>5.2249999999999996</c:v>
                </c:pt>
                <c:pt idx="60">
                  <c:v>5.2750000000000004</c:v>
                </c:pt>
                <c:pt idx="61">
                  <c:v>5.3250000000000002</c:v>
                </c:pt>
                <c:pt idx="62">
                  <c:v>5.375</c:v>
                </c:pt>
                <c:pt idx="63">
                  <c:v>5.4249999999999998</c:v>
                </c:pt>
                <c:pt idx="64">
                  <c:v>5.4749999999999996</c:v>
                </c:pt>
                <c:pt idx="65">
                  <c:v>5.5250000000000004</c:v>
                </c:pt>
                <c:pt idx="66">
                  <c:v>5.5750000000000002</c:v>
                </c:pt>
                <c:pt idx="67">
                  <c:v>5.625</c:v>
                </c:pt>
                <c:pt idx="68">
                  <c:v>5.6749999999999998</c:v>
                </c:pt>
                <c:pt idx="69">
                  <c:v>5.7249999999999996</c:v>
                </c:pt>
                <c:pt idx="70">
                  <c:v>5.7750000000000004</c:v>
                </c:pt>
                <c:pt idx="71">
                  <c:v>5.8250000000000002</c:v>
                </c:pt>
                <c:pt idx="72">
                  <c:v>5.875</c:v>
                </c:pt>
                <c:pt idx="73">
                  <c:v>5.9249999999999998</c:v>
                </c:pt>
                <c:pt idx="74">
                  <c:v>5.9749999999999996</c:v>
                </c:pt>
                <c:pt idx="75">
                  <c:v>6.0250000000000004</c:v>
                </c:pt>
                <c:pt idx="76">
                  <c:v>6.0750000000000002</c:v>
                </c:pt>
                <c:pt idx="77">
                  <c:v>6.125</c:v>
                </c:pt>
                <c:pt idx="78">
                  <c:v>6.1749999999999998</c:v>
                </c:pt>
                <c:pt idx="79">
                  <c:v>6.2249999999999996</c:v>
                </c:pt>
                <c:pt idx="80">
                  <c:v>6.2750000000000004</c:v>
                </c:pt>
                <c:pt idx="81">
                  <c:v>6.3250000000000002</c:v>
                </c:pt>
                <c:pt idx="82">
                  <c:v>6.375</c:v>
                </c:pt>
                <c:pt idx="83">
                  <c:v>6.4249999999999998</c:v>
                </c:pt>
                <c:pt idx="84">
                  <c:v>6.4749999999999996</c:v>
                </c:pt>
                <c:pt idx="85">
                  <c:v>6.5250000000000004</c:v>
                </c:pt>
                <c:pt idx="86">
                  <c:v>6.5750000000000002</c:v>
                </c:pt>
                <c:pt idx="87">
                  <c:v>6.625</c:v>
                </c:pt>
                <c:pt idx="88">
                  <c:v>6.6749999999999998</c:v>
                </c:pt>
                <c:pt idx="89">
                  <c:v>6.7249999999999996</c:v>
                </c:pt>
                <c:pt idx="90">
                  <c:v>6.7750000000000004</c:v>
                </c:pt>
                <c:pt idx="91">
                  <c:v>6.8250000000000002</c:v>
                </c:pt>
                <c:pt idx="92">
                  <c:v>6.875</c:v>
                </c:pt>
                <c:pt idx="93">
                  <c:v>6.9249999999999998</c:v>
                </c:pt>
                <c:pt idx="94">
                  <c:v>6.9749999999999996</c:v>
                </c:pt>
                <c:pt idx="95">
                  <c:v>7.0250000000000004</c:v>
                </c:pt>
                <c:pt idx="96">
                  <c:v>7.0750000000000002</c:v>
                </c:pt>
                <c:pt idx="97">
                  <c:v>7.125</c:v>
                </c:pt>
                <c:pt idx="98">
                  <c:v>7.1749999999999998</c:v>
                </c:pt>
                <c:pt idx="99">
                  <c:v>7.2249999999999996</c:v>
                </c:pt>
                <c:pt idx="100">
                  <c:v>7.2750000000000004</c:v>
                </c:pt>
                <c:pt idx="101">
                  <c:v>7.3250000000000002</c:v>
                </c:pt>
                <c:pt idx="102">
                  <c:v>7.375</c:v>
                </c:pt>
                <c:pt idx="103">
                  <c:v>7.4249999999999998</c:v>
                </c:pt>
                <c:pt idx="104">
                  <c:v>7.4749999999999996</c:v>
                </c:pt>
                <c:pt idx="105">
                  <c:v>7.5250000000000004</c:v>
                </c:pt>
                <c:pt idx="106">
                  <c:v>7.5750000000000002</c:v>
                </c:pt>
                <c:pt idx="107">
                  <c:v>7.625</c:v>
                </c:pt>
                <c:pt idx="108">
                  <c:v>7.6749999999999998</c:v>
                </c:pt>
                <c:pt idx="109">
                  <c:v>7.7249999999999996</c:v>
                </c:pt>
                <c:pt idx="110">
                  <c:v>7.7750000000000004</c:v>
                </c:pt>
                <c:pt idx="111">
                  <c:v>7.8250000000000002</c:v>
                </c:pt>
                <c:pt idx="112">
                  <c:v>7.875</c:v>
                </c:pt>
                <c:pt idx="113">
                  <c:v>7.9249999999999998</c:v>
                </c:pt>
                <c:pt idx="114">
                  <c:v>7.9749999999999996</c:v>
                </c:pt>
                <c:pt idx="115">
                  <c:v>8.0250000000000004</c:v>
                </c:pt>
                <c:pt idx="116">
                  <c:v>8.0749999999999993</c:v>
                </c:pt>
                <c:pt idx="117">
                  <c:v>8.125</c:v>
                </c:pt>
                <c:pt idx="118">
                  <c:v>8.1750000000000007</c:v>
                </c:pt>
                <c:pt idx="119">
                  <c:v>8.2249999999999996</c:v>
                </c:pt>
                <c:pt idx="120">
                  <c:v>8.2750000000000004</c:v>
                </c:pt>
                <c:pt idx="121">
                  <c:v>8.3249999999999993</c:v>
                </c:pt>
                <c:pt idx="122">
                  <c:v>8.375</c:v>
                </c:pt>
                <c:pt idx="123">
                  <c:v>8.4250000000000007</c:v>
                </c:pt>
                <c:pt idx="124">
                  <c:v>8.4749999999999996</c:v>
                </c:pt>
              </c:numCache>
            </c:numRef>
          </c:xVal>
          <c:yVal>
            <c:numRef>
              <c:f>'O-O'!$Z$5:$Z$129</c:f>
              <c:numCache>
                <c:formatCode>0.00E+00</c:formatCode>
                <c:ptCount val="125"/>
                <c:pt idx="0">
                  <c:v>0</c:v>
                </c:pt>
                <c:pt idx="1">
                  <c:v>0</c:v>
                </c:pt>
                <c:pt idx="2">
                  <c:v>6.3395739999999996E-5</c:v>
                </c:pt>
                <c:pt idx="3" formatCode="General">
                  <c:v>1.3290000000000001E-3</c:v>
                </c:pt>
                <c:pt idx="4" formatCode="General">
                  <c:v>1.7571E-2</c:v>
                </c:pt>
                <c:pt idx="5" formatCode="General">
                  <c:v>0.11659799999999999</c:v>
                </c:pt>
                <c:pt idx="6" formatCode="General">
                  <c:v>0.42417199999999999</c:v>
                </c:pt>
                <c:pt idx="7" formatCode="General">
                  <c:v>0.99309899999999995</c:v>
                </c:pt>
                <c:pt idx="8" formatCode="General">
                  <c:v>1.679972</c:v>
                </c:pt>
                <c:pt idx="9" formatCode="General">
                  <c:v>2.2342580000000001</c:v>
                </c:pt>
                <c:pt idx="10" formatCode="General">
                  <c:v>2.5121310000000001</c:v>
                </c:pt>
                <c:pt idx="11" formatCode="General">
                  <c:v>2.5312269999999999</c:v>
                </c:pt>
                <c:pt idx="12" formatCode="General">
                  <c:v>2.3629449999999999</c:v>
                </c:pt>
                <c:pt idx="13" formatCode="General">
                  <c:v>2.1235780000000002</c:v>
                </c:pt>
                <c:pt idx="14" formatCode="General">
                  <c:v>1.8771819999999999</c:v>
                </c:pt>
                <c:pt idx="15" formatCode="General">
                  <c:v>1.646407</c:v>
                </c:pt>
                <c:pt idx="16" formatCode="General">
                  <c:v>1.4685440000000001</c:v>
                </c:pt>
                <c:pt idx="17" formatCode="General">
                  <c:v>1.323305</c:v>
                </c:pt>
                <c:pt idx="18" formatCode="General">
                  <c:v>1.209538</c:v>
                </c:pt>
                <c:pt idx="19" formatCode="General">
                  <c:v>1.1286830000000001</c:v>
                </c:pt>
                <c:pt idx="20" formatCode="General">
                  <c:v>1.065663</c:v>
                </c:pt>
                <c:pt idx="21" formatCode="General">
                  <c:v>1.021101</c:v>
                </c:pt>
                <c:pt idx="22" formatCode="General">
                  <c:v>0.98438800000000004</c:v>
                </c:pt>
                <c:pt idx="23" formatCode="General">
                  <c:v>0.96724500000000002</c:v>
                </c:pt>
                <c:pt idx="24" formatCode="General">
                  <c:v>0.95158399999999999</c:v>
                </c:pt>
                <c:pt idx="25" formatCode="General">
                  <c:v>0.93996000000000002</c:v>
                </c:pt>
                <c:pt idx="26" formatCode="General">
                  <c:v>0.93036700000000006</c:v>
                </c:pt>
                <c:pt idx="27" formatCode="General">
                  <c:v>0.93198400000000003</c:v>
                </c:pt>
                <c:pt idx="28" formatCode="General">
                  <c:v>0.926095</c:v>
                </c:pt>
                <c:pt idx="29" formatCode="General">
                  <c:v>0.92863099999999998</c:v>
                </c:pt>
                <c:pt idx="30" formatCode="General">
                  <c:v>0.93426699999999996</c:v>
                </c:pt>
                <c:pt idx="31" formatCode="General">
                  <c:v>0.93862000000000001</c:v>
                </c:pt>
                <c:pt idx="32" formatCode="General">
                  <c:v>0.94128800000000001</c:v>
                </c:pt>
                <c:pt idx="33" formatCode="General">
                  <c:v>0.94882599999999995</c:v>
                </c:pt>
                <c:pt idx="34" formatCode="General">
                  <c:v>0.95451799999999998</c:v>
                </c:pt>
                <c:pt idx="35" formatCode="General">
                  <c:v>0.96115399999999995</c:v>
                </c:pt>
                <c:pt idx="36" formatCode="General">
                  <c:v>0.96892500000000004</c:v>
                </c:pt>
                <c:pt idx="37" formatCode="General">
                  <c:v>0.97543100000000005</c:v>
                </c:pt>
                <c:pt idx="38" formatCode="General">
                  <c:v>0.983379</c:v>
                </c:pt>
                <c:pt idx="39" formatCode="General">
                  <c:v>0.98748999999999998</c:v>
                </c:pt>
                <c:pt idx="40" formatCode="General">
                  <c:v>0.99190599999999995</c:v>
                </c:pt>
                <c:pt idx="41" formatCode="General">
                  <c:v>0.99944100000000002</c:v>
                </c:pt>
                <c:pt idx="42" formatCode="General">
                  <c:v>1.0028189999999999</c:v>
                </c:pt>
                <c:pt idx="43" formatCode="General">
                  <c:v>1.0057959999999999</c:v>
                </c:pt>
                <c:pt idx="44" formatCode="General">
                  <c:v>1.0077160000000001</c:v>
                </c:pt>
                <c:pt idx="45" formatCode="General">
                  <c:v>1.010729</c:v>
                </c:pt>
                <c:pt idx="46" formatCode="General">
                  <c:v>1.010111</c:v>
                </c:pt>
                <c:pt idx="47" formatCode="General">
                  <c:v>1.00905</c:v>
                </c:pt>
                <c:pt idx="48" formatCode="General">
                  <c:v>1.009287</c:v>
                </c:pt>
                <c:pt idx="49" formatCode="General">
                  <c:v>1.005592</c:v>
                </c:pt>
                <c:pt idx="50" formatCode="General">
                  <c:v>1.0059009999999999</c:v>
                </c:pt>
                <c:pt idx="51" formatCode="General">
                  <c:v>1.0040929999999999</c:v>
                </c:pt>
                <c:pt idx="52" formatCode="General">
                  <c:v>0.99992999999999999</c:v>
                </c:pt>
                <c:pt idx="53" formatCode="General">
                  <c:v>0.99737500000000001</c:v>
                </c:pt>
                <c:pt idx="54" formatCode="General">
                  <c:v>0.99390800000000001</c:v>
                </c:pt>
                <c:pt idx="55" formatCode="General">
                  <c:v>0.99195999999999995</c:v>
                </c:pt>
                <c:pt idx="56" formatCode="General">
                  <c:v>0.98928300000000002</c:v>
                </c:pt>
                <c:pt idx="57" formatCode="General">
                  <c:v>0.98588500000000001</c:v>
                </c:pt>
                <c:pt idx="58" formatCode="General">
                  <c:v>0.98328000000000004</c:v>
                </c:pt>
                <c:pt idx="59" formatCode="General">
                  <c:v>0.98211599999999999</c:v>
                </c:pt>
                <c:pt idx="60" formatCode="General">
                  <c:v>0.98038000000000003</c:v>
                </c:pt>
                <c:pt idx="61" formatCode="General">
                  <c:v>0.98010799999999998</c:v>
                </c:pt>
                <c:pt idx="62" formatCode="General">
                  <c:v>0.97964600000000002</c:v>
                </c:pt>
                <c:pt idx="63" formatCode="General">
                  <c:v>0.97775500000000004</c:v>
                </c:pt>
                <c:pt idx="64" formatCode="General">
                  <c:v>0.97897599999999996</c:v>
                </c:pt>
                <c:pt idx="65" formatCode="General">
                  <c:v>0.97886899999999999</c:v>
                </c:pt>
                <c:pt idx="66" formatCode="General">
                  <c:v>0.97687999999999997</c:v>
                </c:pt>
                <c:pt idx="67" formatCode="General">
                  <c:v>0.97446200000000005</c:v>
                </c:pt>
                <c:pt idx="68" formatCode="General">
                  <c:v>0.97516099999999994</c:v>
                </c:pt>
                <c:pt idx="69" formatCode="General">
                  <c:v>0.97223999999999999</c:v>
                </c:pt>
                <c:pt idx="70" formatCode="General">
                  <c:v>0.97472400000000003</c:v>
                </c:pt>
                <c:pt idx="71" formatCode="General">
                  <c:v>0.97397699999999998</c:v>
                </c:pt>
                <c:pt idx="72" formatCode="General">
                  <c:v>0.97924999999999995</c:v>
                </c:pt>
                <c:pt idx="73" formatCode="General">
                  <c:v>0.97899000000000003</c:v>
                </c:pt>
                <c:pt idx="74" formatCode="General">
                  <c:v>0.98078399999999999</c:v>
                </c:pt>
                <c:pt idx="75" formatCode="General">
                  <c:v>0.98431800000000003</c:v>
                </c:pt>
                <c:pt idx="76" formatCode="General">
                  <c:v>0.98934999999999995</c:v>
                </c:pt>
                <c:pt idx="77" formatCode="General">
                  <c:v>0.99270999999999998</c:v>
                </c:pt>
                <c:pt idx="78" formatCode="General">
                  <c:v>0.99539800000000001</c:v>
                </c:pt>
                <c:pt idx="79" formatCode="General">
                  <c:v>0.99556500000000003</c:v>
                </c:pt>
                <c:pt idx="80" formatCode="General">
                  <c:v>1.002702</c:v>
                </c:pt>
                <c:pt idx="81" formatCode="General">
                  <c:v>1.0032080000000001</c:v>
                </c:pt>
                <c:pt idx="82" formatCode="General">
                  <c:v>1.006386</c:v>
                </c:pt>
                <c:pt idx="83" formatCode="General">
                  <c:v>1.010615</c:v>
                </c:pt>
                <c:pt idx="84" formatCode="General">
                  <c:v>1.0116419999999999</c:v>
                </c:pt>
                <c:pt idx="85" formatCode="General">
                  <c:v>1.01658</c:v>
                </c:pt>
                <c:pt idx="86" formatCode="General">
                  <c:v>1.0196320000000001</c:v>
                </c:pt>
                <c:pt idx="87" formatCode="General">
                  <c:v>1.0201439999999999</c:v>
                </c:pt>
                <c:pt idx="88" formatCode="General">
                  <c:v>1.0190870000000001</c:v>
                </c:pt>
                <c:pt idx="89" formatCode="General">
                  <c:v>1.0234129999999999</c:v>
                </c:pt>
                <c:pt idx="90" formatCode="General">
                  <c:v>1.0233620000000001</c:v>
                </c:pt>
                <c:pt idx="91" formatCode="General">
                  <c:v>1.02278</c:v>
                </c:pt>
                <c:pt idx="92" formatCode="General">
                  <c:v>1.0221210000000001</c:v>
                </c:pt>
                <c:pt idx="93" formatCode="General">
                  <c:v>1.020416</c:v>
                </c:pt>
                <c:pt idx="94" formatCode="General">
                  <c:v>1.0225569999999999</c:v>
                </c:pt>
                <c:pt idx="95" formatCode="General">
                  <c:v>1.021328</c:v>
                </c:pt>
                <c:pt idx="96" formatCode="General">
                  <c:v>1.0177560000000001</c:v>
                </c:pt>
                <c:pt idx="97" formatCode="General">
                  <c:v>1.019115</c:v>
                </c:pt>
                <c:pt idx="98" formatCode="General">
                  <c:v>1.0179720000000001</c:v>
                </c:pt>
                <c:pt idx="99" formatCode="General">
                  <c:v>1.013212</c:v>
                </c:pt>
                <c:pt idx="100" formatCode="General">
                  <c:v>1.012283</c:v>
                </c:pt>
                <c:pt idx="101" formatCode="General">
                  <c:v>1.0095289999999999</c:v>
                </c:pt>
                <c:pt idx="102" formatCode="General">
                  <c:v>1.009762</c:v>
                </c:pt>
                <c:pt idx="103" formatCode="General">
                  <c:v>1.0070730000000001</c:v>
                </c:pt>
                <c:pt idx="104" formatCode="General">
                  <c:v>1.004729</c:v>
                </c:pt>
                <c:pt idx="105" formatCode="General">
                  <c:v>1.0033190000000001</c:v>
                </c:pt>
                <c:pt idx="106" formatCode="General">
                  <c:v>1.0008809999999999</c:v>
                </c:pt>
                <c:pt idx="107" formatCode="General">
                  <c:v>0.99914400000000003</c:v>
                </c:pt>
                <c:pt idx="108" formatCode="General">
                  <c:v>0.99629500000000004</c:v>
                </c:pt>
                <c:pt idx="109" formatCode="General">
                  <c:v>0.99438499999999996</c:v>
                </c:pt>
                <c:pt idx="110" formatCode="General">
                  <c:v>0.99226999999999999</c:v>
                </c:pt>
                <c:pt idx="111" formatCode="General">
                  <c:v>0.99371799999999999</c:v>
                </c:pt>
                <c:pt idx="112" formatCode="General">
                  <c:v>0.99077099999999996</c:v>
                </c:pt>
                <c:pt idx="113" formatCode="General">
                  <c:v>0.98965599999999998</c:v>
                </c:pt>
                <c:pt idx="114" formatCode="General">
                  <c:v>0.98925799999999997</c:v>
                </c:pt>
                <c:pt idx="115" formatCode="General">
                  <c:v>0.98896200000000001</c:v>
                </c:pt>
                <c:pt idx="116" formatCode="General">
                  <c:v>0.99106499999999997</c:v>
                </c:pt>
                <c:pt idx="117" formatCode="General">
                  <c:v>0.98968299999999998</c:v>
                </c:pt>
                <c:pt idx="118" formatCode="General">
                  <c:v>0.99105799999999999</c:v>
                </c:pt>
                <c:pt idx="119" formatCode="General">
                  <c:v>0.99065000000000003</c:v>
                </c:pt>
                <c:pt idx="120" formatCode="General">
                  <c:v>0.992344</c:v>
                </c:pt>
                <c:pt idx="121" formatCode="General">
                  <c:v>0.991761</c:v>
                </c:pt>
                <c:pt idx="122" formatCode="General">
                  <c:v>0.99418899999999999</c:v>
                </c:pt>
                <c:pt idx="123" formatCode="General">
                  <c:v>0.99434800000000001</c:v>
                </c:pt>
                <c:pt idx="124" formatCode="General">
                  <c:v>0.99365400000000004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37634368"/>
        <c:axId val="-637632736"/>
      </c:scatterChart>
      <c:valAx>
        <c:axId val="-637634368"/>
        <c:scaling>
          <c:orientation val="minMax"/>
          <c:max val="9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r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637632736"/>
        <c:crosses val="autoZero"/>
        <c:crossBetween val="midCat"/>
        <c:majorUnit val="2"/>
      </c:valAx>
      <c:valAx>
        <c:axId val="-637632736"/>
        <c:scaling>
          <c:orientation val="minMax"/>
          <c:max val="5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g(r)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-637634368"/>
        <c:crosses val="autoZero"/>
        <c:crossBetween val="midCat"/>
        <c:majorUnit val="1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Methanol Oxygen - Methanol Oxygen RDF</a:t>
            </a:r>
          </a:p>
        </c:rich>
      </c:tx>
      <c:layout>
        <c:manualLayout>
          <c:xMode val="edge"/>
          <c:yMode val="edge"/>
          <c:x val="0.16443374727398397"/>
          <c:y val="2.528488634078585E-2"/>
        </c:manualLayout>
      </c:layout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'O-O'!$A$1</c:f>
              <c:strCache>
                <c:ptCount val="1"/>
                <c:pt idx="0">
                  <c:v>200 K</c:v>
                </c:pt>
              </c:strCache>
            </c:strRef>
          </c:tx>
          <c:marker>
            <c:symbol val="none"/>
          </c:marker>
          <c:xVal>
            <c:numRef>
              <c:f>'O-O'!$A$5:$A$128</c:f>
              <c:numCache>
                <c:formatCode>General</c:formatCode>
                <c:ptCount val="124"/>
                <c:pt idx="0">
                  <c:v>2.3250000000000002</c:v>
                </c:pt>
                <c:pt idx="1">
                  <c:v>2.375</c:v>
                </c:pt>
                <c:pt idx="2">
                  <c:v>2.4249999999999998</c:v>
                </c:pt>
                <c:pt idx="3">
                  <c:v>2.4750000000000001</c:v>
                </c:pt>
                <c:pt idx="4">
                  <c:v>2.5249999999999999</c:v>
                </c:pt>
                <c:pt idx="5">
                  <c:v>2.5750000000000002</c:v>
                </c:pt>
                <c:pt idx="6">
                  <c:v>2.625</c:v>
                </c:pt>
                <c:pt idx="7">
                  <c:v>2.6749999999999998</c:v>
                </c:pt>
                <c:pt idx="8">
                  <c:v>2.7250000000000001</c:v>
                </c:pt>
                <c:pt idx="9">
                  <c:v>2.7749999999999999</c:v>
                </c:pt>
                <c:pt idx="10">
                  <c:v>2.8250000000000002</c:v>
                </c:pt>
                <c:pt idx="11">
                  <c:v>2.875</c:v>
                </c:pt>
                <c:pt idx="12">
                  <c:v>2.9249999999999998</c:v>
                </c:pt>
                <c:pt idx="13">
                  <c:v>2.9750000000000001</c:v>
                </c:pt>
                <c:pt idx="14">
                  <c:v>3.0249999999999999</c:v>
                </c:pt>
                <c:pt idx="15">
                  <c:v>3.0750000000000002</c:v>
                </c:pt>
                <c:pt idx="16">
                  <c:v>3.125</c:v>
                </c:pt>
                <c:pt idx="17">
                  <c:v>3.1749999999999998</c:v>
                </c:pt>
                <c:pt idx="18">
                  <c:v>3.2250000000000001</c:v>
                </c:pt>
                <c:pt idx="19">
                  <c:v>3.2749999999999999</c:v>
                </c:pt>
                <c:pt idx="20">
                  <c:v>3.3250000000000002</c:v>
                </c:pt>
                <c:pt idx="21">
                  <c:v>3.375</c:v>
                </c:pt>
                <c:pt idx="22">
                  <c:v>3.4249999999999998</c:v>
                </c:pt>
                <c:pt idx="23">
                  <c:v>3.4750000000000001</c:v>
                </c:pt>
                <c:pt idx="24">
                  <c:v>3.5249999999999999</c:v>
                </c:pt>
                <c:pt idx="25">
                  <c:v>3.5750000000000002</c:v>
                </c:pt>
                <c:pt idx="26">
                  <c:v>3.625</c:v>
                </c:pt>
                <c:pt idx="27">
                  <c:v>3.6749999999999998</c:v>
                </c:pt>
                <c:pt idx="28">
                  <c:v>3.7250000000000001</c:v>
                </c:pt>
                <c:pt idx="29">
                  <c:v>3.7749999999999999</c:v>
                </c:pt>
                <c:pt idx="30">
                  <c:v>3.8250000000000002</c:v>
                </c:pt>
                <c:pt idx="31">
                  <c:v>3.875</c:v>
                </c:pt>
                <c:pt idx="32">
                  <c:v>3.9249999999999998</c:v>
                </c:pt>
                <c:pt idx="33">
                  <c:v>3.9750000000000001</c:v>
                </c:pt>
                <c:pt idx="34">
                  <c:v>4.0250000000000004</c:v>
                </c:pt>
                <c:pt idx="35">
                  <c:v>4.0750000000000002</c:v>
                </c:pt>
                <c:pt idx="36">
                  <c:v>4.125</c:v>
                </c:pt>
                <c:pt idx="37">
                  <c:v>4.1749999999999998</c:v>
                </c:pt>
                <c:pt idx="38">
                  <c:v>4.2249999999999996</c:v>
                </c:pt>
                <c:pt idx="39">
                  <c:v>4.2750000000000004</c:v>
                </c:pt>
                <c:pt idx="40">
                  <c:v>4.3250000000000002</c:v>
                </c:pt>
                <c:pt idx="41">
                  <c:v>4.375</c:v>
                </c:pt>
                <c:pt idx="42">
                  <c:v>4.4249999999999998</c:v>
                </c:pt>
                <c:pt idx="43">
                  <c:v>4.4749999999999996</c:v>
                </c:pt>
                <c:pt idx="44">
                  <c:v>4.5250000000000004</c:v>
                </c:pt>
                <c:pt idx="45">
                  <c:v>4.5750000000000002</c:v>
                </c:pt>
                <c:pt idx="46">
                  <c:v>4.625</c:v>
                </c:pt>
                <c:pt idx="47">
                  <c:v>4.6749999999999998</c:v>
                </c:pt>
                <c:pt idx="48">
                  <c:v>4.7249999999999996</c:v>
                </c:pt>
                <c:pt idx="49">
                  <c:v>4.7750000000000004</c:v>
                </c:pt>
                <c:pt idx="50">
                  <c:v>4.8250000000000002</c:v>
                </c:pt>
                <c:pt idx="51">
                  <c:v>4.875</c:v>
                </c:pt>
                <c:pt idx="52">
                  <c:v>4.9249999999999998</c:v>
                </c:pt>
                <c:pt idx="53">
                  <c:v>4.9749999999999996</c:v>
                </c:pt>
                <c:pt idx="54">
                  <c:v>5.0250000000000004</c:v>
                </c:pt>
                <c:pt idx="55">
                  <c:v>5.0750000000000002</c:v>
                </c:pt>
                <c:pt idx="56">
                  <c:v>5.125</c:v>
                </c:pt>
                <c:pt idx="57">
                  <c:v>5.1749999999999998</c:v>
                </c:pt>
                <c:pt idx="58">
                  <c:v>5.2249999999999996</c:v>
                </c:pt>
                <c:pt idx="59">
                  <c:v>5.2750000000000004</c:v>
                </c:pt>
                <c:pt idx="60">
                  <c:v>5.3250000000000002</c:v>
                </c:pt>
                <c:pt idx="61">
                  <c:v>5.375</c:v>
                </c:pt>
                <c:pt idx="62">
                  <c:v>5.4249999999999998</c:v>
                </c:pt>
                <c:pt idx="63">
                  <c:v>5.4749999999999996</c:v>
                </c:pt>
                <c:pt idx="64">
                  <c:v>5.5250000000000004</c:v>
                </c:pt>
                <c:pt idx="65">
                  <c:v>5.5750000000000002</c:v>
                </c:pt>
                <c:pt idx="66">
                  <c:v>5.625</c:v>
                </c:pt>
                <c:pt idx="67">
                  <c:v>5.6749999999999998</c:v>
                </c:pt>
                <c:pt idx="68">
                  <c:v>5.7249999999999996</c:v>
                </c:pt>
                <c:pt idx="69">
                  <c:v>5.7750000000000004</c:v>
                </c:pt>
                <c:pt idx="70">
                  <c:v>5.8250000000000002</c:v>
                </c:pt>
                <c:pt idx="71">
                  <c:v>5.875</c:v>
                </c:pt>
                <c:pt idx="72">
                  <c:v>5.9249999999999998</c:v>
                </c:pt>
                <c:pt idx="73">
                  <c:v>5.9749999999999996</c:v>
                </c:pt>
                <c:pt idx="74">
                  <c:v>6.0250000000000004</c:v>
                </c:pt>
                <c:pt idx="75">
                  <c:v>6.0750000000000002</c:v>
                </c:pt>
                <c:pt idx="76">
                  <c:v>6.125</c:v>
                </c:pt>
                <c:pt idx="77">
                  <c:v>6.1749999999999998</c:v>
                </c:pt>
                <c:pt idx="78">
                  <c:v>6.2249999999999996</c:v>
                </c:pt>
                <c:pt idx="79">
                  <c:v>6.2750000000000004</c:v>
                </c:pt>
                <c:pt idx="80">
                  <c:v>6.3250000000000002</c:v>
                </c:pt>
                <c:pt idx="81">
                  <c:v>6.375</c:v>
                </c:pt>
                <c:pt idx="82">
                  <c:v>6.4249999999999998</c:v>
                </c:pt>
                <c:pt idx="83">
                  <c:v>6.4749999999999996</c:v>
                </c:pt>
                <c:pt idx="84">
                  <c:v>6.5250000000000004</c:v>
                </c:pt>
                <c:pt idx="85">
                  <c:v>6.5750000000000002</c:v>
                </c:pt>
                <c:pt idx="86">
                  <c:v>6.625</c:v>
                </c:pt>
                <c:pt idx="87">
                  <c:v>6.6749999999999998</c:v>
                </c:pt>
                <c:pt idx="88">
                  <c:v>6.7249999999999996</c:v>
                </c:pt>
                <c:pt idx="89">
                  <c:v>6.7750000000000004</c:v>
                </c:pt>
                <c:pt idx="90">
                  <c:v>6.8250000000000002</c:v>
                </c:pt>
                <c:pt idx="91">
                  <c:v>6.875</c:v>
                </c:pt>
                <c:pt idx="92">
                  <c:v>6.9249999999999998</c:v>
                </c:pt>
                <c:pt idx="93">
                  <c:v>6.9749999999999996</c:v>
                </c:pt>
                <c:pt idx="94">
                  <c:v>7.0250000000000004</c:v>
                </c:pt>
                <c:pt idx="95">
                  <c:v>7.0750000000000002</c:v>
                </c:pt>
                <c:pt idx="96">
                  <c:v>7.125</c:v>
                </c:pt>
                <c:pt idx="97">
                  <c:v>7.1749999999999998</c:v>
                </c:pt>
                <c:pt idx="98">
                  <c:v>7.2249999999999996</c:v>
                </c:pt>
                <c:pt idx="99">
                  <c:v>7.2750000000000004</c:v>
                </c:pt>
                <c:pt idx="100">
                  <c:v>7.3250000000000002</c:v>
                </c:pt>
                <c:pt idx="101">
                  <c:v>7.375</c:v>
                </c:pt>
                <c:pt idx="102">
                  <c:v>7.4249999999999998</c:v>
                </c:pt>
                <c:pt idx="103">
                  <c:v>7.4749999999999996</c:v>
                </c:pt>
                <c:pt idx="104">
                  <c:v>7.5250000000000004</c:v>
                </c:pt>
                <c:pt idx="105">
                  <c:v>7.5750000000000002</c:v>
                </c:pt>
                <c:pt idx="106">
                  <c:v>7.625</c:v>
                </c:pt>
                <c:pt idx="107">
                  <c:v>7.6749999999999998</c:v>
                </c:pt>
                <c:pt idx="108">
                  <c:v>7.7249999999999996</c:v>
                </c:pt>
                <c:pt idx="109">
                  <c:v>7.7750000000000004</c:v>
                </c:pt>
                <c:pt idx="110">
                  <c:v>7.8250000000000002</c:v>
                </c:pt>
                <c:pt idx="111">
                  <c:v>7.875</c:v>
                </c:pt>
                <c:pt idx="112">
                  <c:v>7.9249999999999998</c:v>
                </c:pt>
                <c:pt idx="113">
                  <c:v>7.9749999999999996</c:v>
                </c:pt>
                <c:pt idx="114">
                  <c:v>8.0250000000000004</c:v>
                </c:pt>
                <c:pt idx="115">
                  <c:v>8.0749999999999993</c:v>
                </c:pt>
                <c:pt idx="116">
                  <c:v>8.125</c:v>
                </c:pt>
                <c:pt idx="117">
                  <c:v>8.1750000000000007</c:v>
                </c:pt>
                <c:pt idx="118">
                  <c:v>8.2249999999999996</c:v>
                </c:pt>
                <c:pt idx="119">
                  <c:v>8.2750000000000004</c:v>
                </c:pt>
                <c:pt idx="120">
                  <c:v>8.3249999999999993</c:v>
                </c:pt>
                <c:pt idx="121">
                  <c:v>8.375</c:v>
                </c:pt>
                <c:pt idx="122">
                  <c:v>8.4250000000000007</c:v>
                </c:pt>
                <c:pt idx="123">
                  <c:v>8.4749999999999996</c:v>
                </c:pt>
              </c:numCache>
            </c:numRef>
          </c:xVal>
          <c:yVal>
            <c:numRef>
              <c:f>'O-O'!$B$5:$B$128</c:f>
              <c:numCache>
                <c:formatCode>0.00E+00</c:formatCode>
                <c:ptCount val="124"/>
                <c:pt idx="0">
                  <c:v>0</c:v>
                </c:pt>
                <c:pt idx="1">
                  <c:v>0</c:v>
                </c:pt>
                <c:pt idx="2">
                  <c:v>3.441788E-5</c:v>
                </c:pt>
                <c:pt idx="3" formatCode="General">
                  <c:v>2.9700000000000001E-4</c:v>
                </c:pt>
                <c:pt idx="4" formatCode="General">
                  <c:v>6.8250000000000003E-3</c:v>
                </c:pt>
                <c:pt idx="5" formatCode="General">
                  <c:v>7.4236999999999997E-2</c:v>
                </c:pt>
                <c:pt idx="6" formatCode="General">
                  <c:v>0.41408899999999998</c:v>
                </c:pt>
                <c:pt idx="7" formatCode="General">
                  <c:v>1.266664</c:v>
                </c:pt>
                <c:pt idx="8" formatCode="General">
                  <c:v>2.5038670000000001</c:v>
                </c:pt>
                <c:pt idx="9" formatCode="General">
                  <c:v>3.551088</c:v>
                </c:pt>
                <c:pt idx="10" formatCode="General">
                  <c:v>3.9094479999999998</c:v>
                </c:pt>
                <c:pt idx="11" formatCode="General">
                  <c:v>3.5850740000000001</c:v>
                </c:pt>
                <c:pt idx="12" formatCode="General">
                  <c:v>2.8881709999999998</c:v>
                </c:pt>
                <c:pt idx="13" formatCode="General">
                  <c:v>2.142144</c:v>
                </c:pt>
                <c:pt idx="14" formatCode="General">
                  <c:v>1.5111699999999999</c:v>
                </c:pt>
                <c:pt idx="15" formatCode="General">
                  <c:v>1.0563020000000001</c:v>
                </c:pt>
                <c:pt idx="16" formatCode="General">
                  <c:v>0.74478599999999995</c:v>
                </c:pt>
                <c:pt idx="17" formatCode="General">
                  <c:v>0.55239400000000005</c:v>
                </c:pt>
                <c:pt idx="18" formatCode="General">
                  <c:v>0.43953599999999998</c:v>
                </c:pt>
                <c:pt idx="19" formatCode="General">
                  <c:v>0.37236000000000002</c:v>
                </c:pt>
                <c:pt idx="20" formatCode="General">
                  <c:v>0.33893800000000002</c:v>
                </c:pt>
                <c:pt idx="21" formatCode="General">
                  <c:v>0.31766899999999998</c:v>
                </c:pt>
                <c:pt idx="22" formatCode="General">
                  <c:v>0.31711400000000001</c:v>
                </c:pt>
                <c:pt idx="23" formatCode="General">
                  <c:v>0.32080999999999998</c:v>
                </c:pt>
                <c:pt idx="24" formatCode="General">
                  <c:v>0.32394200000000001</c:v>
                </c:pt>
                <c:pt idx="25" formatCode="General">
                  <c:v>0.33786699999999997</c:v>
                </c:pt>
                <c:pt idx="26" formatCode="General">
                  <c:v>0.34849599999999997</c:v>
                </c:pt>
                <c:pt idx="27" formatCode="General">
                  <c:v>0.360539</c:v>
                </c:pt>
                <c:pt idx="28" formatCode="General">
                  <c:v>0.37662699999999999</c:v>
                </c:pt>
                <c:pt idx="29" formatCode="General">
                  <c:v>0.39664199999999999</c:v>
                </c:pt>
                <c:pt idx="30" formatCode="General">
                  <c:v>0.41638199999999997</c:v>
                </c:pt>
                <c:pt idx="31" formatCode="General">
                  <c:v>0.438892</c:v>
                </c:pt>
                <c:pt idx="32" formatCode="General">
                  <c:v>0.45983200000000002</c:v>
                </c:pt>
                <c:pt idx="33" formatCode="General">
                  <c:v>0.49010999999999999</c:v>
                </c:pt>
                <c:pt idx="34" formatCode="General">
                  <c:v>0.51926300000000003</c:v>
                </c:pt>
                <c:pt idx="35" formatCode="General">
                  <c:v>0.55156899999999998</c:v>
                </c:pt>
                <c:pt idx="36" formatCode="General">
                  <c:v>0.58631200000000006</c:v>
                </c:pt>
                <c:pt idx="37" formatCode="General">
                  <c:v>0.62266100000000002</c:v>
                </c:pt>
                <c:pt idx="38" formatCode="General">
                  <c:v>0.66534000000000004</c:v>
                </c:pt>
                <c:pt idx="39" formatCode="General">
                  <c:v>0.71275200000000005</c:v>
                </c:pt>
                <c:pt idx="40" formatCode="General">
                  <c:v>0.76629999999999998</c:v>
                </c:pt>
                <c:pt idx="41" formatCode="General">
                  <c:v>0.82919299999999996</c:v>
                </c:pt>
                <c:pt idx="42" formatCode="General">
                  <c:v>0.89885300000000001</c:v>
                </c:pt>
                <c:pt idx="43" formatCode="General">
                  <c:v>0.97112799999999999</c:v>
                </c:pt>
                <c:pt idx="44" formatCode="General">
                  <c:v>1.0340910000000001</c:v>
                </c:pt>
                <c:pt idx="45" formatCode="General">
                  <c:v>1.1119300000000001</c:v>
                </c:pt>
                <c:pt idx="46" formatCode="General">
                  <c:v>1.1722379999999999</c:v>
                </c:pt>
                <c:pt idx="47" formatCode="General">
                  <c:v>1.2135499999999999</c:v>
                </c:pt>
                <c:pt idx="48" formatCode="General">
                  <c:v>1.2566010000000001</c:v>
                </c:pt>
                <c:pt idx="49" formatCode="General">
                  <c:v>1.281568</c:v>
                </c:pt>
                <c:pt idx="50" formatCode="General">
                  <c:v>1.300163</c:v>
                </c:pt>
                <c:pt idx="51" formatCode="General">
                  <c:v>1.310009</c:v>
                </c:pt>
                <c:pt idx="52" formatCode="General">
                  <c:v>1.3164439999999999</c:v>
                </c:pt>
                <c:pt idx="53" formatCode="General">
                  <c:v>1.312314</c:v>
                </c:pt>
                <c:pt idx="54" formatCode="General">
                  <c:v>1.3112820000000001</c:v>
                </c:pt>
                <c:pt idx="55" formatCode="General">
                  <c:v>1.3089390000000001</c:v>
                </c:pt>
                <c:pt idx="56" formatCode="General">
                  <c:v>1.307655</c:v>
                </c:pt>
                <c:pt idx="57" formatCode="General">
                  <c:v>1.2982849999999999</c:v>
                </c:pt>
                <c:pt idx="58" formatCode="General">
                  <c:v>1.2968029999999999</c:v>
                </c:pt>
                <c:pt idx="59" formatCode="General">
                  <c:v>1.2843530000000001</c:v>
                </c:pt>
                <c:pt idx="60" formatCode="General">
                  <c:v>1.274894</c:v>
                </c:pt>
                <c:pt idx="61" formatCode="General">
                  <c:v>1.261304</c:v>
                </c:pt>
                <c:pt idx="62" formatCode="General">
                  <c:v>1.236542</c:v>
                </c:pt>
                <c:pt idx="63" formatCode="General">
                  <c:v>1.216518</c:v>
                </c:pt>
                <c:pt idx="64" formatCode="General">
                  <c:v>1.187335</c:v>
                </c:pt>
                <c:pt idx="65" formatCode="General">
                  <c:v>1.152288</c:v>
                </c:pt>
                <c:pt idx="66" formatCode="General">
                  <c:v>1.119062</c:v>
                </c:pt>
                <c:pt idx="67" formatCode="General">
                  <c:v>1.085145</c:v>
                </c:pt>
                <c:pt idx="68" formatCode="General">
                  <c:v>1.0494790000000001</c:v>
                </c:pt>
                <c:pt idx="69" formatCode="General">
                  <c:v>1.0188649999999999</c:v>
                </c:pt>
                <c:pt idx="70" formatCode="General">
                  <c:v>0.99631800000000004</c:v>
                </c:pt>
                <c:pt idx="71" formatCode="General">
                  <c:v>0.97297</c:v>
                </c:pt>
                <c:pt idx="72" formatCode="General">
                  <c:v>0.95786000000000004</c:v>
                </c:pt>
                <c:pt idx="73" formatCode="General">
                  <c:v>0.94351799999999997</c:v>
                </c:pt>
                <c:pt idx="74" formatCode="General">
                  <c:v>0.93498700000000001</c:v>
                </c:pt>
                <c:pt idx="75" formatCode="General">
                  <c:v>0.927782</c:v>
                </c:pt>
                <c:pt idx="76" formatCode="General">
                  <c:v>0.92196800000000001</c:v>
                </c:pt>
                <c:pt idx="77" formatCode="General">
                  <c:v>0.91713900000000004</c:v>
                </c:pt>
                <c:pt idx="78" formatCode="General">
                  <c:v>0.91852400000000001</c:v>
                </c:pt>
                <c:pt idx="79" formatCode="General">
                  <c:v>0.91376999999999997</c:v>
                </c:pt>
                <c:pt idx="80" formatCode="General">
                  <c:v>0.91288400000000003</c:v>
                </c:pt>
                <c:pt idx="81" formatCode="General">
                  <c:v>0.91064500000000004</c:v>
                </c:pt>
                <c:pt idx="82" formatCode="General">
                  <c:v>0.91150100000000001</c:v>
                </c:pt>
                <c:pt idx="83" formatCode="General">
                  <c:v>0.91447699999999998</c:v>
                </c:pt>
                <c:pt idx="84" formatCode="General">
                  <c:v>0.92073899999999997</c:v>
                </c:pt>
                <c:pt idx="85" formatCode="General">
                  <c:v>0.92474699999999999</c:v>
                </c:pt>
                <c:pt idx="86" formatCode="General">
                  <c:v>0.92972299999999997</c:v>
                </c:pt>
                <c:pt idx="87" formatCode="General">
                  <c:v>0.941307</c:v>
                </c:pt>
                <c:pt idx="88" formatCode="General">
                  <c:v>0.94589900000000005</c:v>
                </c:pt>
                <c:pt idx="89" formatCode="General">
                  <c:v>0.95122399999999996</c:v>
                </c:pt>
                <c:pt idx="90" formatCode="General">
                  <c:v>0.96260999999999997</c:v>
                </c:pt>
                <c:pt idx="91" formatCode="General">
                  <c:v>0.97476399999999996</c:v>
                </c:pt>
                <c:pt idx="92" formatCode="General">
                  <c:v>0.97970400000000002</c:v>
                </c:pt>
                <c:pt idx="93" formatCode="General">
                  <c:v>0.98689300000000002</c:v>
                </c:pt>
                <c:pt idx="94" formatCode="General">
                  <c:v>0.99456900000000004</c:v>
                </c:pt>
                <c:pt idx="95" formatCode="General">
                  <c:v>0.99977000000000005</c:v>
                </c:pt>
                <c:pt idx="96" formatCode="General">
                  <c:v>1.0044310000000001</c:v>
                </c:pt>
                <c:pt idx="97" formatCode="General">
                  <c:v>1.010332</c:v>
                </c:pt>
                <c:pt idx="98" formatCode="General">
                  <c:v>1.012276</c:v>
                </c:pt>
                <c:pt idx="99" formatCode="General">
                  <c:v>1.016707</c:v>
                </c:pt>
                <c:pt idx="100" formatCode="General">
                  <c:v>1.016014</c:v>
                </c:pt>
                <c:pt idx="101" formatCode="General">
                  <c:v>1.0193970000000001</c:v>
                </c:pt>
                <c:pt idx="102" formatCode="General">
                  <c:v>1.0182530000000001</c:v>
                </c:pt>
                <c:pt idx="103" formatCode="General">
                  <c:v>1.0163660000000001</c:v>
                </c:pt>
                <c:pt idx="104" formatCode="General">
                  <c:v>1.0199229999999999</c:v>
                </c:pt>
                <c:pt idx="105" formatCode="General">
                  <c:v>1.019245</c:v>
                </c:pt>
                <c:pt idx="106" formatCode="General">
                  <c:v>1.0190539999999999</c:v>
                </c:pt>
                <c:pt idx="107" formatCode="General">
                  <c:v>1.0173540000000001</c:v>
                </c:pt>
                <c:pt idx="108" formatCode="General">
                  <c:v>1.0165850000000001</c:v>
                </c:pt>
                <c:pt idx="109" formatCode="General">
                  <c:v>1.0157989999999999</c:v>
                </c:pt>
                <c:pt idx="110" formatCode="General">
                  <c:v>1.01379</c:v>
                </c:pt>
                <c:pt idx="111" formatCode="General">
                  <c:v>1.013881</c:v>
                </c:pt>
                <c:pt idx="112" formatCode="General">
                  <c:v>1.012405</c:v>
                </c:pt>
                <c:pt idx="113" formatCode="General">
                  <c:v>1.008329</c:v>
                </c:pt>
                <c:pt idx="114" formatCode="General">
                  <c:v>1.008464</c:v>
                </c:pt>
                <c:pt idx="115" formatCode="General">
                  <c:v>1.0074959999999999</c:v>
                </c:pt>
                <c:pt idx="116" formatCode="General">
                  <c:v>1.0052540000000001</c:v>
                </c:pt>
                <c:pt idx="117" formatCode="General">
                  <c:v>1.0045299999999999</c:v>
                </c:pt>
                <c:pt idx="118" formatCode="General">
                  <c:v>1.001757</c:v>
                </c:pt>
                <c:pt idx="119" formatCode="General">
                  <c:v>1.001217</c:v>
                </c:pt>
                <c:pt idx="120" formatCode="General">
                  <c:v>0.99927299999999997</c:v>
                </c:pt>
                <c:pt idx="121" formatCode="General">
                  <c:v>0.997946</c:v>
                </c:pt>
                <c:pt idx="122" formatCode="General">
                  <c:v>0.991591</c:v>
                </c:pt>
                <c:pt idx="123" formatCode="General">
                  <c:v>0.99048499999999995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'O-O'!$M$1</c:f>
              <c:strCache>
                <c:ptCount val="1"/>
                <c:pt idx="0">
                  <c:v>300 K</c:v>
                </c:pt>
              </c:strCache>
            </c:strRef>
          </c:tx>
          <c:marker>
            <c:symbol val="none"/>
          </c:marker>
          <c:xVal>
            <c:numRef>
              <c:f>'O-O'!$M$5:$M$128</c:f>
              <c:numCache>
                <c:formatCode>General</c:formatCode>
                <c:ptCount val="124"/>
                <c:pt idx="0">
                  <c:v>2.3250000000000002</c:v>
                </c:pt>
                <c:pt idx="1">
                  <c:v>2.375</c:v>
                </c:pt>
                <c:pt idx="2">
                  <c:v>2.4249999999999998</c:v>
                </c:pt>
                <c:pt idx="3">
                  <c:v>2.4750000000000001</c:v>
                </c:pt>
                <c:pt idx="4">
                  <c:v>2.5249999999999999</c:v>
                </c:pt>
                <c:pt idx="5">
                  <c:v>2.5750000000000002</c:v>
                </c:pt>
                <c:pt idx="6">
                  <c:v>2.625</c:v>
                </c:pt>
                <c:pt idx="7">
                  <c:v>2.6749999999999998</c:v>
                </c:pt>
                <c:pt idx="8">
                  <c:v>2.7250000000000001</c:v>
                </c:pt>
                <c:pt idx="9">
                  <c:v>2.7749999999999999</c:v>
                </c:pt>
                <c:pt idx="10">
                  <c:v>2.8250000000000002</c:v>
                </c:pt>
                <c:pt idx="11">
                  <c:v>2.875</c:v>
                </c:pt>
                <c:pt idx="12">
                  <c:v>2.9249999999999998</c:v>
                </c:pt>
                <c:pt idx="13">
                  <c:v>2.9750000000000001</c:v>
                </c:pt>
                <c:pt idx="14">
                  <c:v>3.0249999999999999</c:v>
                </c:pt>
                <c:pt idx="15">
                  <c:v>3.0750000000000002</c:v>
                </c:pt>
                <c:pt idx="16">
                  <c:v>3.125</c:v>
                </c:pt>
                <c:pt idx="17">
                  <c:v>3.1749999999999998</c:v>
                </c:pt>
                <c:pt idx="18">
                  <c:v>3.2250000000000001</c:v>
                </c:pt>
                <c:pt idx="19">
                  <c:v>3.2749999999999999</c:v>
                </c:pt>
                <c:pt idx="20">
                  <c:v>3.3250000000000002</c:v>
                </c:pt>
                <c:pt idx="21">
                  <c:v>3.375</c:v>
                </c:pt>
                <c:pt idx="22">
                  <c:v>3.4249999999999998</c:v>
                </c:pt>
                <c:pt idx="23">
                  <c:v>3.4750000000000001</c:v>
                </c:pt>
                <c:pt idx="24">
                  <c:v>3.5249999999999999</c:v>
                </c:pt>
                <c:pt idx="25">
                  <c:v>3.5750000000000002</c:v>
                </c:pt>
                <c:pt idx="26">
                  <c:v>3.625</c:v>
                </c:pt>
                <c:pt idx="27">
                  <c:v>3.6749999999999998</c:v>
                </c:pt>
                <c:pt idx="28">
                  <c:v>3.7250000000000001</c:v>
                </c:pt>
                <c:pt idx="29">
                  <c:v>3.7749999999999999</c:v>
                </c:pt>
                <c:pt idx="30">
                  <c:v>3.8250000000000002</c:v>
                </c:pt>
                <c:pt idx="31">
                  <c:v>3.875</c:v>
                </c:pt>
                <c:pt idx="32">
                  <c:v>3.9249999999999998</c:v>
                </c:pt>
                <c:pt idx="33">
                  <c:v>3.9750000000000001</c:v>
                </c:pt>
                <c:pt idx="34">
                  <c:v>4.0250000000000004</c:v>
                </c:pt>
                <c:pt idx="35">
                  <c:v>4.0750000000000002</c:v>
                </c:pt>
                <c:pt idx="36">
                  <c:v>4.125</c:v>
                </c:pt>
                <c:pt idx="37">
                  <c:v>4.1749999999999998</c:v>
                </c:pt>
                <c:pt idx="38">
                  <c:v>4.2249999999999996</c:v>
                </c:pt>
                <c:pt idx="39">
                  <c:v>4.2750000000000004</c:v>
                </c:pt>
                <c:pt idx="40">
                  <c:v>4.3250000000000002</c:v>
                </c:pt>
                <c:pt idx="41">
                  <c:v>4.375</c:v>
                </c:pt>
                <c:pt idx="42">
                  <c:v>4.4249999999999998</c:v>
                </c:pt>
                <c:pt idx="43">
                  <c:v>4.4749999999999996</c:v>
                </c:pt>
                <c:pt idx="44">
                  <c:v>4.5250000000000004</c:v>
                </c:pt>
                <c:pt idx="45">
                  <c:v>4.5750000000000002</c:v>
                </c:pt>
                <c:pt idx="46">
                  <c:v>4.625</c:v>
                </c:pt>
                <c:pt idx="47">
                  <c:v>4.6749999999999998</c:v>
                </c:pt>
                <c:pt idx="48">
                  <c:v>4.7249999999999996</c:v>
                </c:pt>
                <c:pt idx="49">
                  <c:v>4.7750000000000004</c:v>
                </c:pt>
                <c:pt idx="50">
                  <c:v>4.8250000000000002</c:v>
                </c:pt>
                <c:pt idx="51">
                  <c:v>4.875</c:v>
                </c:pt>
                <c:pt idx="52">
                  <c:v>4.9249999999999998</c:v>
                </c:pt>
                <c:pt idx="53">
                  <c:v>4.9749999999999996</c:v>
                </c:pt>
                <c:pt idx="54">
                  <c:v>5.0250000000000004</c:v>
                </c:pt>
                <c:pt idx="55">
                  <c:v>5.0750000000000002</c:v>
                </c:pt>
                <c:pt idx="56">
                  <c:v>5.125</c:v>
                </c:pt>
                <c:pt idx="57">
                  <c:v>5.1749999999999998</c:v>
                </c:pt>
                <c:pt idx="58">
                  <c:v>5.2249999999999996</c:v>
                </c:pt>
                <c:pt idx="59">
                  <c:v>5.2750000000000004</c:v>
                </c:pt>
                <c:pt idx="60">
                  <c:v>5.3250000000000002</c:v>
                </c:pt>
                <c:pt idx="61">
                  <c:v>5.375</c:v>
                </c:pt>
                <c:pt idx="62">
                  <c:v>5.4249999999999998</c:v>
                </c:pt>
                <c:pt idx="63">
                  <c:v>5.4749999999999996</c:v>
                </c:pt>
                <c:pt idx="64">
                  <c:v>5.5250000000000004</c:v>
                </c:pt>
                <c:pt idx="65">
                  <c:v>5.5750000000000002</c:v>
                </c:pt>
                <c:pt idx="66">
                  <c:v>5.625</c:v>
                </c:pt>
                <c:pt idx="67">
                  <c:v>5.6749999999999998</c:v>
                </c:pt>
                <c:pt idx="68">
                  <c:v>5.7249999999999996</c:v>
                </c:pt>
                <c:pt idx="69">
                  <c:v>5.7750000000000004</c:v>
                </c:pt>
                <c:pt idx="70">
                  <c:v>5.8250000000000002</c:v>
                </c:pt>
                <c:pt idx="71">
                  <c:v>5.875</c:v>
                </c:pt>
                <c:pt idx="72">
                  <c:v>5.9249999999999998</c:v>
                </c:pt>
                <c:pt idx="73">
                  <c:v>5.9749999999999996</c:v>
                </c:pt>
                <c:pt idx="74">
                  <c:v>6.0250000000000004</c:v>
                </c:pt>
                <c:pt idx="75">
                  <c:v>6.0750000000000002</c:v>
                </c:pt>
                <c:pt idx="76">
                  <c:v>6.125</c:v>
                </c:pt>
                <c:pt idx="77">
                  <c:v>6.1749999999999998</c:v>
                </c:pt>
                <c:pt idx="78">
                  <c:v>6.2249999999999996</c:v>
                </c:pt>
                <c:pt idx="79">
                  <c:v>6.2750000000000004</c:v>
                </c:pt>
                <c:pt idx="80">
                  <c:v>6.3250000000000002</c:v>
                </c:pt>
                <c:pt idx="81">
                  <c:v>6.375</c:v>
                </c:pt>
                <c:pt idx="82">
                  <c:v>6.4249999999999998</c:v>
                </c:pt>
                <c:pt idx="83">
                  <c:v>6.4749999999999996</c:v>
                </c:pt>
                <c:pt idx="84">
                  <c:v>6.5250000000000004</c:v>
                </c:pt>
                <c:pt idx="85">
                  <c:v>6.5750000000000002</c:v>
                </c:pt>
                <c:pt idx="86">
                  <c:v>6.625</c:v>
                </c:pt>
                <c:pt idx="87">
                  <c:v>6.6749999999999998</c:v>
                </c:pt>
                <c:pt idx="88">
                  <c:v>6.7249999999999996</c:v>
                </c:pt>
                <c:pt idx="89">
                  <c:v>6.7750000000000004</c:v>
                </c:pt>
                <c:pt idx="90">
                  <c:v>6.8250000000000002</c:v>
                </c:pt>
                <c:pt idx="91">
                  <c:v>6.875</c:v>
                </c:pt>
                <c:pt idx="92">
                  <c:v>6.9249999999999998</c:v>
                </c:pt>
                <c:pt idx="93">
                  <c:v>6.9749999999999996</c:v>
                </c:pt>
                <c:pt idx="94">
                  <c:v>7.0250000000000004</c:v>
                </c:pt>
                <c:pt idx="95">
                  <c:v>7.0750000000000002</c:v>
                </c:pt>
                <c:pt idx="96">
                  <c:v>7.125</c:v>
                </c:pt>
                <c:pt idx="97">
                  <c:v>7.1749999999999998</c:v>
                </c:pt>
                <c:pt idx="98">
                  <c:v>7.2249999999999996</c:v>
                </c:pt>
                <c:pt idx="99">
                  <c:v>7.2750000000000004</c:v>
                </c:pt>
                <c:pt idx="100">
                  <c:v>7.3250000000000002</c:v>
                </c:pt>
                <c:pt idx="101">
                  <c:v>7.375</c:v>
                </c:pt>
                <c:pt idx="102">
                  <c:v>7.4249999999999998</c:v>
                </c:pt>
                <c:pt idx="103">
                  <c:v>7.4749999999999996</c:v>
                </c:pt>
                <c:pt idx="104">
                  <c:v>7.5250000000000004</c:v>
                </c:pt>
                <c:pt idx="105">
                  <c:v>7.5750000000000002</c:v>
                </c:pt>
                <c:pt idx="106">
                  <c:v>7.625</c:v>
                </c:pt>
                <c:pt idx="107">
                  <c:v>7.6749999999999998</c:v>
                </c:pt>
                <c:pt idx="108">
                  <c:v>7.7249999999999996</c:v>
                </c:pt>
                <c:pt idx="109">
                  <c:v>7.7750000000000004</c:v>
                </c:pt>
                <c:pt idx="110">
                  <c:v>7.8250000000000002</c:v>
                </c:pt>
                <c:pt idx="111">
                  <c:v>7.875</c:v>
                </c:pt>
                <c:pt idx="112">
                  <c:v>7.9249999999999998</c:v>
                </c:pt>
                <c:pt idx="113">
                  <c:v>7.9749999999999996</c:v>
                </c:pt>
                <c:pt idx="114">
                  <c:v>8.0250000000000004</c:v>
                </c:pt>
                <c:pt idx="115">
                  <c:v>8.0749999999999993</c:v>
                </c:pt>
                <c:pt idx="116">
                  <c:v>8.125</c:v>
                </c:pt>
                <c:pt idx="117">
                  <c:v>8.1750000000000007</c:v>
                </c:pt>
                <c:pt idx="118">
                  <c:v>8.2249999999999996</c:v>
                </c:pt>
                <c:pt idx="119">
                  <c:v>8.2750000000000004</c:v>
                </c:pt>
                <c:pt idx="120">
                  <c:v>8.3249999999999993</c:v>
                </c:pt>
                <c:pt idx="121">
                  <c:v>8.375</c:v>
                </c:pt>
                <c:pt idx="122">
                  <c:v>8.4250000000000007</c:v>
                </c:pt>
                <c:pt idx="123">
                  <c:v>8.4749999999999996</c:v>
                </c:pt>
              </c:numCache>
            </c:numRef>
          </c:xVal>
          <c:yVal>
            <c:numRef>
              <c:f>'O-O'!$K$5:$K$128</c:f>
              <c:numCache>
                <c:formatCode>0.00E+00</c:formatCode>
                <c:ptCount val="124"/>
                <c:pt idx="0">
                  <c:v>0</c:v>
                </c:pt>
                <c:pt idx="1">
                  <c:v>0</c:v>
                </c:pt>
                <c:pt idx="2">
                  <c:v>9.4148979999999995E-5</c:v>
                </c:pt>
                <c:pt idx="3" formatCode="General">
                  <c:v>2.3500000000000001E-3</c:v>
                </c:pt>
                <c:pt idx="4" formatCode="General">
                  <c:v>2.5201000000000001E-2</c:v>
                </c:pt>
                <c:pt idx="5" formatCode="General">
                  <c:v>0.147094</c:v>
                </c:pt>
                <c:pt idx="6" formatCode="General">
                  <c:v>0.52563000000000004</c:v>
                </c:pt>
                <c:pt idx="7" formatCode="General">
                  <c:v>1.2294860000000001</c:v>
                </c:pt>
                <c:pt idx="8" formatCode="General">
                  <c:v>2.0703830000000001</c:v>
                </c:pt>
                <c:pt idx="9" formatCode="General">
                  <c:v>2.7634280000000002</c:v>
                </c:pt>
                <c:pt idx="10" formatCode="General">
                  <c:v>3.086989</c:v>
                </c:pt>
                <c:pt idx="11" formatCode="General">
                  <c:v>3.029423</c:v>
                </c:pt>
                <c:pt idx="12" formatCode="General">
                  <c:v>2.725625</c:v>
                </c:pt>
                <c:pt idx="13" formatCode="General">
                  <c:v>2.2795730000000001</c:v>
                </c:pt>
                <c:pt idx="14" formatCode="General">
                  <c:v>1.8608789999999999</c:v>
                </c:pt>
                <c:pt idx="15" formatCode="General">
                  <c:v>1.492289</c:v>
                </c:pt>
                <c:pt idx="16" formatCode="General">
                  <c:v>1.1940550000000001</c:v>
                </c:pt>
                <c:pt idx="17" formatCode="General">
                  <c:v>0.95976600000000001</c:v>
                </c:pt>
                <c:pt idx="18" formatCode="General">
                  <c:v>0.79520400000000002</c:v>
                </c:pt>
                <c:pt idx="19" formatCode="General">
                  <c:v>0.67361899999999997</c:v>
                </c:pt>
                <c:pt idx="20" formatCode="General">
                  <c:v>0.58613499999999996</c:v>
                </c:pt>
                <c:pt idx="21" formatCode="General">
                  <c:v>0.53641700000000003</c:v>
                </c:pt>
                <c:pt idx="22" formatCode="General">
                  <c:v>0.49678</c:v>
                </c:pt>
                <c:pt idx="23" formatCode="General">
                  <c:v>0.47325200000000001</c:v>
                </c:pt>
                <c:pt idx="24" formatCode="General">
                  <c:v>0.45462000000000002</c:v>
                </c:pt>
                <c:pt idx="25" formatCode="General">
                  <c:v>0.44703500000000002</c:v>
                </c:pt>
                <c:pt idx="26" formatCode="General">
                  <c:v>0.44972899999999999</c:v>
                </c:pt>
                <c:pt idx="27" formatCode="General">
                  <c:v>0.44911099999999998</c:v>
                </c:pt>
                <c:pt idx="28" formatCode="General">
                  <c:v>0.45774100000000001</c:v>
                </c:pt>
                <c:pt idx="29" formatCode="General">
                  <c:v>0.470771</c:v>
                </c:pt>
                <c:pt idx="30" formatCode="General">
                  <c:v>0.48702400000000001</c:v>
                </c:pt>
                <c:pt idx="31" formatCode="General">
                  <c:v>0.49913099999999999</c:v>
                </c:pt>
                <c:pt idx="32" formatCode="General">
                  <c:v>0.52254999999999996</c:v>
                </c:pt>
                <c:pt idx="33" formatCode="General">
                  <c:v>0.54193499999999994</c:v>
                </c:pt>
                <c:pt idx="34" formatCode="General">
                  <c:v>0.56274999999999997</c:v>
                </c:pt>
                <c:pt idx="35" formatCode="General">
                  <c:v>0.58898300000000003</c:v>
                </c:pt>
                <c:pt idx="36" formatCode="General">
                  <c:v>0.62495299999999998</c:v>
                </c:pt>
                <c:pt idx="37" formatCode="General">
                  <c:v>0.65892700000000004</c:v>
                </c:pt>
                <c:pt idx="38" formatCode="General">
                  <c:v>0.694936</c:v>
                </c:pt>
                <c:pt idx="39" formatCode="General">
                  <c:v>0.73551299999999997</c:v>
                </c:pt>
                <c:pt idx="40" formatCode="General">
                  <c:v>0.78201200000000004</c:v>
                </c:pt>
                <c:pt idx="41" formatCode="General">
                  <c:v>0.83162100000000005</c:v>
                </c:pt>
                <c:pt idx="42" formatCode="General">
                  <c:v>0.88012400000000002</c:v>
                </c:pt>
                <c:pt idx="43" formatCode="General">
                  <c:v>0.935697</c:v>
                </c:pt>
                <c:pt idx="44" formatCode="General">
                  <c:v>0.98592999999999997</c:v>
                </c:pt>
                <c:pt idx="45" formatCode="General">
                  <c:v>1.0332110000000001</c:v>
                </c:pt>
                <c:pt idx="46" formatCode="General">
                  <c:v>1.0698160000000001</c:v>
                </c:pt>
                <c:pt idx="47" formatCode="General">
                  <c:v>1.10337</c:v>
                </c:pt>
                <c:pt idx="48" formatCode="General">
                  <c:v>1.1282289999999999</c:v>
                </c:pt>
                <c:pt idx="49" formatCode="General">
                  <c:v>1.1476820000000001</c:v>
                </c:pt>
                <c:pt idx="50" formatCode="General">
                  <c:v>1.1639539999999999</c:v>
                </c:pt>
                <c:pt idx="51" formatCode="General">
                  <c:v>1.1722809999999999</c:v>
                </c:pt>
                <c:pt idx="52" formatCode="General">
                  <c:v>1.17333</c:v>
                </c:pt>
                <c:pt idx="53" formatCode="General">
                  <c:v>1.1749989999999999</c:v>
                </c:pt>
                <c:pt idx="54" formatCode="General">
                  <c:v>1.1752290000000001</c:v>
                </c:pt>
                <c:pt idx="55" formatCode="General">
                  <c:v>1.1770670000000001</c:v>
                </c:pt>
                <c:pt idx="56" formatCode="General">
                  <c:v>1.1772560000000001</c:v>
                </c:pt>
                <c:pt idx="57" formatCode="General">
                  <c:v>1.167886</c:v>
                </c:pt>
                <c:pt idx="58" formatCode="General">
                  <c:v>1.1648510000000001</c:v>
                </c:pt>
                <c:pt idx="59" formatCode="General">
                  <c:v>1.159778</c:v>
                </c:pt>
                <c:pt idx="60" formatCode="General">
                  <c:v>1.160056</c:v>
                </c:pt>
                <c:pt idx="61" formatCode="General">
                  <c:v>1.145025</c:v>
                </c:pt>
                <c:pt idx="62" formatCode="General">
                  <c:v>1.139894</c:v>
                </c:pt>
                <c:pt idx="63" formatCode="General">
                  <c:v>1.1300809999999999</c:v>
                </c:pt>
                <c:pt idx="64" formatCode="General">
                  <c:v>1.1159520000000001</c:v>
                </c:pt>
                <c:pt idx="65" formatCode="General">
                  <c:v>1.1006389999999999</c:v>
                </c:pt>
                <c:pt idx="66" formatCode="General">
                  <c:v>1.0849390000000001</c:v>
                </c:pt>
                <c:pt idx="67" formatCode="General">
                  <c:v>1.0675209999999999</c:v>
                </c:pt>
                <c:pt idx="68" formatCode="General">
                  <c:v>1.0529459999999999</c:v>
                </c:pt>
                <c:pt idx="69" formatCode="General">
                  <c:v>1.03379</c:v>
                </c:pt>
                <c:pt idx="70" formatCode="General">
                  <c:v>1.021082</c:v>
                </c:pt>
                <c:pt idx="71" formatCode="General">
                  <c:v>1.0104010000000001</c:v>
                </c:pt>
                <c:pt idx="72" formatCode="General">
                  <c:v>0.993919</c:v>
                </c:pt>
                <c:pt idx="73" formatCode="General">
                  <c:v>0.98623099999999997</c:v>
                </c:pt>
                <c:pt idx="74" formatCode="General">
                  <c:v>0.97858999999999996</c:v>
                </c:pt>
                <c:pt idx="75" formatCode="General">
                  <c:v>0.96913700000000003</c:v>
                </c:pt>
                <c:pt idx="76" formatCode="General">
                  <c:v>0.96500600000000003</c:v>
                </c:pt>
                <c:pt idx="77" formatCode="General">
                  <c:v>0.95863299999999996</c:v>
                </c:pt>
                <c:pt idx="78" formatCode="General">
                  <c:v>0.95709999999999995</c:v>
                </c:pt>
                <c:pt idx="79" formatCode="General">
                  <c:v>0.95179400000000003</c:v>
                </c:pt>
                <c:pt idx="80" formatCode="General">
                  <c:v>0.948245</c:v>
                </c:pt>
                <c:pt idx="81" formatCode="General">
                  <c:v>0.94468799999999997</c:v>
                </c:pt>
                <c:pt idx="82" formatCode="General">
                  <c:v>0.94549000000000005</c:v>
                </c:pt>
                <c:pt idx="83" formatCode="General">
                  <c:v>0.94813599999999998</c:v>
                </c:pt>
                <c:pt idx="84" formatCode="General">
                  <c:v>0.94630899999999996</c:v>
                </c:pt>
                <c:pt idx="85" formatCode="General">
                  <c:v>0.94770100000000002</c:v>
                </c:pt>
                <c:pt idx="86" formatCode="General">
                  <c:v>0.95027600000000001</c:v>
                </c:pt>
                <c:pt idx="87" formatCode="General">
                  <c:v>0.95519299999999996</c:v>
                </c:pt>
                <c:pt idx="88" formatCode="General">
                  <c:v>0.96371700000000005</c:v>
                </c:pt>
                <c:pt idx="89" formatCode="General">
                  <c:v>0.96695600000000004</c:v>
                </c:pt>
                <c:pt idx="90" formatCode="General">
                  <c:v>0.96943599999999996</c:v>
                </c:pt>
                <c:pt idx="91" formatCode="General">
                  <c:v>0.97577800000000003</c:v>
                </c:pt>
                <c:pt idx="92" formatCode="General">
                  <c:v>0.98032900000000001</c:v>
                </c:pt>
                <c:pt idx="93" formatCode="General">
                  <c:v>0.98525499999999999</c:v>
                </c:pt>
                <c:pt idx="94" formatCode="General">
                  <c:v>0.99004499999999995</c:v>
                </c:pt>
                <c:pt idx="95" formatCode="General">
                  <c:v>0.99584700000000004</c:v>
                </c:pt>
                <c:pt idx="96" formatCode="General">
                  <c:v>1.003914</c:v>
                </c:pt>
                <c:pt idx="97" formatCode="General">
                  <c:v>1.003754</c:v>
                </c:pt>
                <c:pt idx="98" formatCode="General">
                  <c:v>1.0048459999999999</c:v>
                </c:pt>
                <c:pt idx="99" formatCode="General">
                  <c:v>1.0096080000000001</c:v>
                </c:pt>
                <c:pt idx="100" formatCode="General">
                  <c:v>1.0130140000000001</c:v>
                </c:pt>
                <c:pt idx="101" formatCode="General">
                  <c:v>1.0148470000000001</c:v>
                </c:pt>
                <c:pt idx="102" formatCode="General">
                  <c:v>1.0160979999999999</c:v>
                </c:pt>
                <c:pt idx="103" formatCode="General">
                  <c:v>1.0170589999999999</c:v>
                </c:pt>
                <c:pt idx="104" formatCode="General">
                  <c:v>1.0181180000000001</c:v>
                </c:pt>
                <c:pt idx="105" formatCode="General">
                  <c:v>1.0179069999999999</c:v>
                </c:pt>
                <c:pt idx="106" formatCode="General">
                  <c:v>1.0202739999999999</c:v>
                </c:pt>
                <c:pt idx="107" formatCode="General">
                  <c:v>1.020267</c:v>
                </c:pt>
                <c:pt idx="108" formatCode="General">
                  <c:v>1.0198210000000001</c:v>
                </c:pt>
                <c:pt idx="109" formatCode="General">
                  <c:v>1.01813</c:v>
                </c:pt>
                <c:pt idx="110" formatCode="General">
                  <c:v>1.018416</c:v>
                </c:pt>
                <c:pt idx="111" formatCode="General">
                  <c:v>1.015906</c:v>
                </c:pt>
                <c:pt idx="112" formatCode="General">
                  <c:v>1.0210079999999999</c:v>
                </c:pt>
                <c:pt idx="113" formatCode="General">
                  <c:v>1.019709</c:v>
                </c:pt>
                <c:pt idx="114" formatCode="General">
                  <c:v>1.0158689999999999</c:v>
                </c:pt>
                <c:pt idx="115" formatCode="General">
                  <c:v>1.0187409999999999</c:v>
                </c:pt>
                <c:pt idx="116" formatCode="General">
                  <c:v>1.0158849999999999</c:v>
                </c:pt>
                <c:pt idx="117" formatCode="General">
                  <c:v>1.015072</c:v>
                </c:pt>
                <c:pt idx="118" formatCode="General">
                  <c:v>1.0140750000000001</c:v>
                </c:pt>
                <c:pt idx="119" formatCode="General">
                  <c:v>1.015379</c:v>
                </c:pt>
                <c:pt idx="120" formatCode="General">
                  <c:v>1.0107660000000001</c:v>
                </c:pt>
                <c:pt idx="121" formatCode="General">
                  <c:v>1.010162</c:v>
                </c:pt>
                <c:pt idx="122" formatCode="General">
                  <c:v>1.007924</c:v>
                </c:pt>
                <c:pt idx="123" formatCode="General">
                  <c:v>1.005884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'O-O'!$Y$1</c:f>
              <c:strCache>
                <c:ptCount val="1"/>
                <c:pt idx="0">
                  <c:v>400 K</c:v>
                </c:pt>
              </c:strCache>
            </c:strRef>
          </c:tx>
          <c:marker>
            <c:symbol val="none"/>
          </c:marker>
          <c:xVal>
            <c:numRef>
              <c:f>'O-O'!$Y$5:$Y$129</c:f>
              <c:numCache>
                <c:formatCode>General</c:formatCode>
                <c:ptCount val="125"/>
                <c:pt idx="0">
                  <c:v>2.2749999999999999</c:v>
                </c:pt>
                <c:pt idx="1">
                  <c:v>2.3250000000000002</c:v>
                </c:pt>
                <c:pt idx="2">
                  <c:v>2.375</c:v>
                </c:pt>
                <c:pt idx="3">
                  <c:v>2.4249999999999998</c:v>
                </c:pt>
                <c:pt idx="4">
                  <c:v>2.4750000000000001</c:v>
                </c:pt>
                <c:pt idx="5">
                  <c:v>2.5249999999999999</c:v>
                </c:pt>
                <c:pt idx="6">
                  <c:v>2.5750000000000002</c:v>
                </c:pt>
                <c:pt idx="7">
                  <c:v>2.625</c:v>
                </c:pt>
                <c:pt idx="8">
                  <c:v>2.6749999999999998</c:v>
                </c:pt>
                <c:pt idx="9">
                  <c:v>2.7250000000000001</c:v>
                </c:pt>
                <c:pt idx="10">
                  <c:v>2.7749999999999999</c:v>
                </c:pt>
                <c:pt idx="11">
                  <c:v>2.8250000000000002</c:v>
                </c:pt>
                <c:pt idx="12">
                  <c:v>2.875</c:v>
                </c:pt>
                <c:pt idx="13">
                  <c:v>2.9249999999999998</c:v>
                </c:pt>
                <c:pt idx="14">
                  <c:v>2.9750000000000001</c:v>
                </c:pt>
                <c:pt idx="15">
                  <c:v>3.0249999999999999</c:v>
                </c:pt>
                <c:pt idx="16">
                  <c:v>3.0750000000000002</c:v>
                </c:pt>
                <c:pt idx="17">
                  <c:v>3.125</c:v>
                </c:pt>
                <c:pt idx="18">
                  <c:v>3.1749999999999998</c:v>
                </c:pt>
                <c:pt idx="19">
                  <c:v>3.2250000000000001</c:v>
                </c:pt>
                <c:pt idx="20">
                  <c:v>3.2749999999999999</c:v>
                </c:pt>
                <c:pt idx="21">
                  <c:v>3.3250000000000002</c:v>
                </c:pt>
                <c:pt idx="22">
                  <c:v>3.375</c:v>
                </c:pt>
                <c:pt idx="23">
                  <c:v>3.4249999999999998</c:v>
                </c:pt>
                <c:pt idx="24">
                  <c:v>3.4750000000000001</c:v>
                </c:pt>
                <c:pt idx="25">
                  <c:v>3.5249999999999999</c:v>
                </c:pt>
                <c:pt idx="26">
                  <c:v>3.5750000000000002</c:v>
                </c:pt>
                <c:pt idx="27">
                  <c:v>3.625</c:v>
                </c:pt>
                <c:pt idx="28">
                  <c:v>3.6749999999999998</c:v>
                </c:pt>
                <c:pt idx="29">
                  <c:v>3.7250000000000001</c:v>
                </c:pt>
                <c:pt idx="30">
                  <c:v>3.7749999999999999</c:v>
                </c:pt>
                <c:pt idx="31">
                  <c:v>3.8250000000000002</c:v>
                </c:pt>
                <c:pt idx="32">
                  <c:v>3.875</c:v>
                </c:pt>
                <c:pt idx="33">
                  <c:v>3.9249999999999998</c:v>
                </c:pt>
                <c:pt idx="34">
                  <c:v>3.9750000000000001</c:v>
                </c:pt>
                <c:pt idx="35">
                  <c:v>4.0250000000000004</c:v>
                </c:pt>
                <c:pt idx="36">
                  <c:v>4.0750000000000002</c:v>
                </c:pt>
                <c:pt idx="37">
                  <c:v>4.125</c:v>
                </c:pt>
                <c:pt idx="38">
                  <c:v>4.1749999999999998</c:v>
                </c:pt>
                <c:pt idx="39">
                  <c:v>4.2249999999999996</c:v>
                </c:pt>
                <c:pt idx="40">
                  <c:v>4.2750000000000004</c:v>
                </c:pt>
                <c:pt idx="41">
                  <c:v>4.3250000000000002</c:v>
                </c:pt>
                <c:pt idx="42">
                  <c:v>4.375</c:v>
                </c:pt>
                <c:pt idx="43">
                  <c:v>4.4249999999999998</c:v>
                </c:pt>
                <c:pt idx="44">
                  <c:v>4.4749999999999996</c:v>
                </c:pt>
                <c:pt idx="45">
                  <c:v>4.5250000000000004</c:v>
                </c:pt>
                <c:pt idx="46">
                  <c:v>4.5750000000000002</c:v>
                </c:pt>
                <c:pt idx="47">
                  <c:v>4.625</c:v>
                </c:pt>
                <c:pt idx="48">
                  <c:v>4.6749999999999998</c:v>
                </c:pt>
                <c:pt idx="49">
                  <c:v>4.7249999999999996</c:v>
                </c:pt>
                <c:pt idx="50">
                  <c:v>4.7750000000000004</c:v>
                </c:pt>
                <c:pt idx="51">
                  <c:v>4.8250000000000002</c:v>
                </c:pt>
                <c:pt idx="52">
                  <c:v>4.875</c:v>
                </c:pt>
                <c:pt idx="53">
                  <c:v>4.9249999999999998</c:v>
                </c:pt>
                <c:pt idx="54">
                  <c:v>4.9749999999999996</c:v>
                </c:pt>
                <c:pt idx="55">
                  <c:v>5.0250000000000004</c:v>
                </c:pt>
                <c:pt idx="56">
                  <c:v>5.0750000000000002</c:v>
                </c:pt>
                <c:pt idx="57">
                  <c:v>5.125</c:v>
                </c:pt>
                <c:pt idx="58">
                  <c:v>5.1749999999999998</c:v>
                </c:pt>
                <c:pt idx="59">
                  <c:v>5.2249999999999996</c:v>
                </c:pt>
                <c:pt idx="60">
                  <c:v>5.2750000000000004</c:v>
                </c:pt>
                <c:pt idx="61">
                  <c:v>5.3250000000000002</c:v>
                </c:pt>
                <c:pt idx="62">
                  <c:v>5.375</c:v>
                </c:pt>
                <c:pt idx="63">
                  <c:v>5.4249999999999998</c:v>
                </c:pt>
                <c:pt idx="64">
                  <c:v>5.4749999999999996</c:v>
                </c:pt>
                <c:pt idx="65">
                  <c:v>5.5250000000000004</c:v>
                </c:pt>
                <c:pt idx="66">
                  <c:v>5.5750000000000002</c:v>
                </c:pt>
                <c:pt idx="67">
                  <c:v>5.625</c:v>
                </c:pt>
                <c:pt idx="68">
                  <c:v>5.6749999999999998</c:v>
                </c:pt>
                <c:pt idx="69">
                  <c:v>5.7249999999999996</c:v>
                </c:pt>
                <c:pt idx="70">
                  <c:v>5.7750000000000004</c:v>
                </c:pt>
                <c:pt idx="71">
                  <c:v>5.8250000000000002</c:v>
                </c:pt>
                <c:pt idx="72">
                  <c:v>5.875</c:v>
                </c:pt>
                <c:pt idx="73">
                  <c:v>5.9249999999999998</c:v>
                </c:pt>
                <c:pt idx="74">
                  <c:v>5.9749999999999996</c:v>
                </c:pt>
                <c:pt idx="75">
                  <c:v>6.0250000000000004</c:v>
                </c:pt>
                <c:pt idx="76">
                  <c:v>6.0750000000000002</c:v>
                </c:pt>
                <c:pt idx="77">
                  <c:v>6.125</c:v>
                </c:pt>
                <c:pt idx="78">
                  <c:v>6.1749999999999998</c:v>
                </c:pt>
                <c:pt idx="79">
                  <c:v>6.2249999999999996</c:v>
                </c:pt>
                <c:pt idx="80">
                  <c:v>6.2750000000000004</c:v>
                </c:pt>
                <c:pt idx="81">
                  <c:v>6.3250000000000002</c:v>
                </c:pt>
                <c:pt idx="82">
                  <c:v>6.375</c:v>
                </c:pt>
                <c:pt idx="83">
                  <c:v>6.4249999999999998</c:v>
                </c:pt>
                <c:pt idx="84">
                  <c:v>6.4749999999999996</c:v>
                </c:pt>
                <c:pt idx="85">
                  <c:v>6.5250000000000004</c:v>
                </c:pt>
                <c:pt idx="86">
                  <c:v>6.5750000000000002</c:v>
                </c:pt>
                <c:pt idx="87">
                  <c:v>6.625</c:v>
                </c:pt>
                <c:pt idx="88">
                  <c:v>6.6749999999999998</c:v>
                </c:pt>
                <c:pt idx="89">
                  <c:v>6.7249999999999996</c:v>
                </c:pt>
                <c:pt idx="90">
                  <c:v>6.7750000000000004</c:v>
                </c:pt>
                <c:pt idx="91">
                  <c:v>6.8250000000000002</c:v>
                </c:pt>
                <c:pt idx="92">
                  <c:v>6.875</c:v>
                </c:pt>
                <c:pt idx="93">
                  <c:v>6.9249999999999998</c:v>
                </c:pt>
                <c:pt idx="94">
                  <c:v>6.9749999999999996</c:v>
                </c:pt>
                <c:pt idx="95">
                  <c:v>7.0250000000000004</c:v>
                </c:pt>
                <c:pt idx="96">
                  <c:v>7.0750000000000002</c:v>
                </c:pt>
                <c:pt idx="97">
                  <c:v>7.125</c:v>
                </c:pt>
                <c:pt idx="98">
                  <c:v>7.1749999999999998</c:v>
                </c:pt>
                <c:pt idx="99">
                  <c:v>7.2249999999999996</c:v>
                </c:pt>
                <c:pt idx="100">
                  <c:v>7.2750000000000004</c:v>
                </c:pt>
                <c:pt idx="101">
                  <c:v>7.3250000000000002</c:v>
                </c:pt>
                <c:pt idx="102">
                  <c:v>7.375</c:v>
                </c:pt>
                <c:pt idx="103">
                  <c:v>7.4249999999999998</c:v>
                </c:pt>
                <c:pt idx="104">
                  <c:v>7.4749999999999996</c:v>
                </c:pt>
                <c:pt idx="105">
                  <c:v>7.5250000000000004</c:v>
                </c:pt>
                <c:pt idx="106">
                  <c:v>7.5750000000000002</c:v>
                </c:pt>
                <c:pt idx="107">
                  <c:v>7.625</c:v>
                </c:pt>
                <c:pt idx="108">
                  <c:v>7.6749999999999998</c:v>
                </c:pt>
                <c:pt idx="109">
                  <c:v>7.7249999999999996</c:v>
                </c:pt>
                <c:pt idx="110">
                  <c:v>7.7750000000000004</c:v>
                </c:pt>
                <c:pt idx="111">
                  <c:v>7.8250000000000002</c:v>
                </c:pt>
                <c:pt idx="112">
                  <c:v>7.875</c:v>
                </c:pt>
                <c:pt idx="113">
                  <c:v>7.9249999999999998</c:v>
                </c:pt>
                <c:pt idx="114">
                  <c:v>7.9749999999999996</c:v>
                </c:pt>
                <c:pt idx="115">
                  <c:v>8.0250000000000004</c:v>
                </c:pt>
                <c:pt idx="116">
                  <c:v>8.0749999999999993</c:v>
                </c:pt>
                <c:pt idx="117">
                  <c:v>8.125</c:v>
                </c:pt>
                <c:pt idx="118">
                  <c:v>8.1750000000000007</c:v>
                </c:pt>
                <c:pt idx="119">
                  <c:v>8.2249999999999996</c:v>
                </c:pt>
                <c:pt idx="120">
                  <c:v>8.2750000000000004</c:v>
                </c:pt>
                <c:pt idx="121">
                  <c:v>8.3249999999999993</c:v>
                </c:pt>
                <c:pt idx="122">
                  <c:v>8.375</c:v>
                </c:pt>
                <c:pt idx="123">
                  <c:v>8.4250000000000007</c:v>
                </c:pt>
                <c:pt idx="124">
                  <c:v>8.4749999999999996</c:v>
                </c:pt>
              </c:numCache>
            </c:numRef>
          </c:xVal>
          <c:yVal>
            <c:numRef>
              <c:f>'O-O'!$Z$5:$Z$129</c:f>
              <c:numCache>
                <c:formatCode>0.00E+00</c:formatCode>
                <c:ptCount val="125"/>
                <c:pt idx="0">
                  <c:v>0</c:v>
                </c:pt>
                <c:pt idx="1">
                  <c:v>0</c:v>
                </c:pt>
                <c:pt idx="2" formatCode="General">
                  <c:v>1.0399999999999999E-4</c:v>
                </c:pt>
                <c:pt idx="3" formatCode="General">
                  <c:v>9.4399999999999996E-4</c:v>
                </c:pt>
                <c:pt idx="4" formatCode="General">
                  <c:v>1.1133000000000001E-2</c:v>
                </c:pt>
                <c:pt idx="5" formatCode="General">
                  <c:v>6.2211000000000002E-2</c:v>
                </c:pt>
                <c:pt idx="6" formatCode="General">
                  <c:v>0.21227299999999999</c:v>
                </c:pt>
                <c:pt idx="7" formatCode="General">
                  <c:v>0.53500899999999996</c:v>
                </c:pt>
                <c:pt idx="8" formatCode="General">
                  <c:v>1.0115959999999999</c:v>
                </c:pt>
                <c:pt idx="9" formatCode="General">
                  <c:v>1.518027</c:v>
                </c:pt>
                <c:pt idx="10" formatCode="General">
                  <c:v>1.9551449999999999</c:v>
                </c:pt>
                <c:pt idx="11" formatCode="General">
                  <c:v>2.220561</c:v>
                </c:pt>
                <c:pt idx="12" formatCode="General">
                  <c:v>2.3127810000000002</c:v>
                </c:pt>
                <c:pt idx="13" formatCode="General">
                  <c:v>2.2548379999999999</c:v>
                </c:pt>
                <c:pt idx="14" formatCode="General">
                  <c:v>2.1235170000000001</c:v>
                </c:pt>
                <c:pt idx="15" formatCode="General">
                  <c:v>1.931875</c:v>
                </c:pt>
                <c:pt idx="16" formatCode="General">
                  <c:v>1.735827</c:v>
                </c:pt>
                <c:pt idx="17" formatCode="General">
                  <c:v>1.5394829999999999</c:v>
                </c:pt>
                <c:pt idx="18" formatCode="General">
                  <c:v>1.366457</c:v>
                </c:pt>
                <c:pt idx="19" formatCode="General">
                  <c:v>1.212043</c:v>
                </c:pt>
                <c:pt idx="20" formatCode="General">
                  <c:v>1.0938540000000001</c:v>
                </c:pt>
                <c:pt idx="21" formatCode="General">
                  <c:v>0.98712599999999995</c:v>
                </c:pt>
                <c:pt idx="22" formatCode="General">
                  <c:v>0.91655500000000001</c:v>
                </c:pt>
                <c:pt idx="23" formatCode="General">
                  <c:v>0.84682800000000003</c:v>
                </c:pt>
                <c:pt idx="24" formatCode="General">
                  <c:v>0.79426300000000005</c:v>
                </c:pt>
                <c:pt idx="25" formatCode="General">
                  <c:v>0.75090000000000001</c:v>
                </c:pt>
                <c:pt idx="26" formatCode="General">
                  <c:v>0.72235300000000002</c:v>
                </c:pt>
                <c:pt idx="27" formatCode="General">
                  <c:v>0.69789599999999996</c:v>
                </c:pt>
                <c:pt idx="28" formatCode="General">
                  <c:v>0.68750199999999995</c:v>
                </c:pt>
                <c:pt idx="29" formatCode="General">
                  <c:v>0.67342199999999997</c:v>
                </c:pt>
                <c:pt idx="30" formatCode="General">
                  <c:v>0.67281500000000005</c:v>
                </c:pt>
                <c:pt idx="31" formatCode="General">
                  <c:v>0.67104200000000003</c:v>
                </c:pt>
                <c:pt idx="32" formatCode="General">
                  <c:v>0.67294799999999999</c:v>
                </c:pt>
                <c:pt idx="33" formatCode="General">
                  <c:v>0.67722199999999999</c:v>
                </c:pt>
                <c:pt idx="34" formatCode="General">
                  <c:v>0.68634700000000004</c:v>
                </c:pt>
                <c:pt idx="35" formatCode="General">
                  <c:v>0.70169099999999995</c:v>
                </c:pt>
                <c:pt idx="36" formatCode="General">
                  <c:v>0.71570100000000003</c:v>
                </c:pt>
                <c:pt idx="37" formatCode="General">
                  <c:v>0.73840899999999998</c:v>
                </c:pt>
                <c:pt idx="38" formatCode="General">
                  <c:v>0.755498</c:v>
                </c:pt>
                <c:pt idx="39" formatCode="General">
                  <c:v>0.78293999999999997</c:v>
                </c:pt>
                <c:pt idx="40" formatCode="General">
                  <c:v>0.81679299999999999</c:v>
                </c:pt>
                <c:pt idx="41" formatCode="General">
                  <c:v>0.84685999999999995</c:v>
                </c:pt>
                <c:pt idx="42" formatCode="General">
                  <c:v>0.88036599999999998</c:v>
                </c:pt>
                <c:pt idx="43" formatCode="General">
                  <c:v>0.91682699999999995</c:v>
                </c:pt>
                <c:pt idx="44" formatCode="General">
                  <c:v>0.94949300000000003</c:v>
                </c:pt>
                <c:pt idx="45" formatCode="General">
                  <c:v>0.98053500000000005</c:v>
                </c:pt>
                <c:pt idx="46" formatCode="General">
                  <c:v>1.0043359999999999</c:v>
                </c:pt>
                <c:pt idx="47" formatCode="General">
                  <c:v>1.028931</c:v>
                </c:pt>
                <c:pt idx="48" formatCode="General">
                  <c:v>1.0439449999999999</c:v>
                </c:pt>
                <c:pt idx="49" formatCode="General">
                  <c:v>1.063296</c:v>
                </c:pt>
                <c:pt idx="50" formatCode="General">
                  <c:v>1.0715239999999999</c:v>
                </c:pt>
                <c:pt idx="51" formatCode="General">
                  <c:v>1.0772900000000001</c:v>
                </c:pt>
                <c:pt idx="52" formatCode="General">
                  <c:v>1.0835109999999999</c:v>
                </c:pt>
                <c:pt idx="53" formatCode="General">
                  <c:v>1.087048</c:v>
                </c:pt>
                <c:pt idx="54" formatCode="General">
                  <c:v>1.0878950000000001</c:v>
                </c:pt>
                <c:pt idx="55" formatCode="General">
                  <c:v>1.088638</c:v>
                </c:pt>
                <c:pt idx="56" formatCode="General">
                  <c:v>1.08931</c:v>
                </c:pt>
                <c:pt idx="57" formatCode="General">
                  <c:v>1.0870359999999999</c:v>
                </c:pt>
                <c:pt idx="58" formatCode="General">
                  <c:v>1.0838490000000001</c:v>
                </c:pt>
                <c:pt idx="59" formatCode="General">
                  <c:v>1.0850089999999999</c:v>
                </c:pt>
                <c:pt idx="60" formatCode="General">
                  <c:v>1.07853</c:v>
                </c:pt>
                <c:pt idx="61" formatCode="General">
                  <c:v>1.0765100000000001</c:v>
                </c:pt>
                <c:pt idx="62" formatCode="General">
                  <c:v>1.0746770000000001</c:v>
                </c:pt>
                <c:pt idx="63" formatCode="General">
                  <c:v>1.075061</c:v>
                </c:pt>
                <c:pt idx="64" formatCode="General">
                  <c:v>1.0612250000000001</c:v>
                </c:pt>
                <c:pt idx="65" formatCode="General">
                  <c:v>1.057992</c:v>
                </c:pt>
                <c:pt idx="66" formatCode="General">
                  <c:v>1.0572699999999999</c:v>
                </c:pt>
                <c:pt idx="67" formatCode="General">
                  <c:v>1.0554600000000001</c:v>
                </c:pt>
                <c:pt idx="68" formatCode="General">
                  <c:v>1.0471060000000001</c:v>
                </c:pt>
                <c:pt idx="69" formatCode="General">
                  <c:v>1.0430919999999999</c:v>
                </c:pt>
                <c:pt idx="70" formatCode="General">
                  <c:v>1.0366329999999999</c:v>
                </c:pt>
                <c:pt idx="71" formatCode="General">
                  <c:v>1.0289809999999999</c:v>
                </c:pt>
                <c:pt idx="72" formatCode="General">
                  <c:v>1.026519</c:v>
                </c:pt>
                <c:pt idx="73" formatCode="General">
                  <c:v>1.0218469999999999</c:v>
                </c:pt>
                <c:pt idx="74" formatCode="General">
                  <c:v>1.0143720000000001</c:v>
                </c:pt>
                <c:pt idx="75" formatCode="General">
                  <c:v>1.0126200000000001</c:v>
                </c:pt>
                <c:pt idx="76" formatCode="General">
                  <c:v>1.004975</c:v>
                </c:pt>
                <c:pt idx="77" formatCode="General">
                  <c:v>1.0027729999999999</c:v>
                </c:pt>
                <c:pt idx="78" formatCode="General">
                  <c:v>1.002054</c:v>
                </c:pt>
                <c:pt idx="79" formatCode="General">
                  <c:v>0.998726</c:v>
                </c:pt>
                <c:pt idx="80" formatCode="General">
                  <c:v>0.99416700000000002</c:v>
                </c:pt>
                <c:pt idx="81" formatCode="General">
                  <c:v>0.98986799999999997</c:v>
                </c:pt>
                <c:pt idx="82" formatCode="General">
                  <c:v>0.99033499999999997</c:v>
                </c:pt>
                <c:pt idx="83" formatCode="General">
                  <c:v>0.98372599999999999</c:v>
                </c:pt>
                <c:pt idx="84" formatCode="General">
                  <c:v>0.98823799999999995</c:v>
                </c:pt>
                <c:pt idx="85" formatCode="General">
                  <c:v>0.98485100000000003</c:v>
                </c:pt>
                <c:pt idx="86" formatCode="General">
                  <c:v>0.98297599999999996</c:v>
                </c:pt>
                <c:pt idx="87" formatCode="General">
                  <c:v>0.98781600000000003</c:v>
                </c:pt>
                <c:pt idx="88" formatCode="General">
                  <c:v>0.98566600000000004</c:v>
                </c:pt>
                <c:pt idx="89" formatCode="General">
                  <c:v>0.99205600000000005</c:v>
                </c:pt>
                <c:pt idx="90" formatCode="General">
                  <c:v>0.98624900000000004</c:v>
                </c:pt>
                <c:pt idx="91" formatCode="General">
                  <c:v>0.98863400000000001</c:v>
                </c:pt>
                <c:pt idx="92" formatCode="General">
                  <c:v>0.99442399999999997</c:v>
                </c:pt>
                <c:pt idx="93" formatCode="General">
                  <c:v>0.99679799999999996</c:v>
                </c:pt>
                <c:pt idx="94" formatCode="General">
                  <c:v>0.99826700000000002</c:v>
                </c:pt>
                <c:pt idx="95" formatCode="General">
                  <c:v>1.0025999999999999</c:v>
                </c:pt>
                <c:pt idx="96" formatCode="General">
                  <c:v>1.0079450000000001</c:v>
                </c:pt>
                <c:pt idx="97" formatCode="General">
                  <c:v>1.005366</c:v>
                </c:pt>
                <c:pt idx="98" formatCode="General">
                  <c:v>1.00776</c:v>
                </c:pt>
                <c:pt idx="99" formatCode="General">
                  <c:v>1.010923</c:v>
                </c:pt>
                <c:pt idx="100" formatCode="General">
                  <c:v>1.0144120000000001</c:v>
                </c:pt>
                <c:pt idx="101" formatCode="General">
                  <c:v>1.0126710000000001</c:v>
                </c:pt>
                <c:pt idx="102" formatCode="General">
                  <c:v>1.018824</c:v>
                </c:pt>
                <c:pt idx="103" formatCode="General">
                  <c:v>1.0198480000000001</c:v>
                </c:pt>
                <c:pt idx="104" formatCode="General">
                  <c:v>1.0213049999999999</c:v>
                </c:pt>
                <c:pt idx="105" formatCode="General">
                  <c:v>1.026357</c:v>
                </c:pt>
                <c:pt idx="106" formatCode="General">
                  <c:v>1.0229820000000001</c:v>
                </c:pt>
                <c:pt idx="107" formatCode="General">
                  <c:v>1.028904</c:v>
                </c:pt>
                <c:pt idx="108" formatCode="General">
                  <c:v>1.0238320000000001</c:v>
                </c:pt>
                <c:pt idx="109" formatCode="General">
                  <c:v>1.027892</c:v>
                </c:pt>
                <c:pt idx="110" formatCode="General">
                  <c:v>1.0270950000000001</c:v>
                </c:pt>
                <c:pt idx="111" formatCode="General">
                  <c:v>1.0283100000000001</c:v>
                </c:pt>
                <c:pt idx="112" formatCode="General">
                  <c:v>1.0294840000000001</c:v>
                </c:pt>
                <c:pt idx="113" formatCode="General">
                  <c:v>1.0297590000000001</c:v>
                </c:pt>
                <c:pt idx="114" formatCode="General">
                  <c:v>1.0311349999999999</c:v>
                </c:pt>
                <c:pt idx="115" formatCode="General">
                  <c:v>1.0297590000000001</c:v>
                </c:pt>
                <c:pt idx="116" formatCode="General">
                  <c:v>1.031013</c:v>
                </c:pt>
                <c:pt idx="117" formatCode="General">
                  <c:v>1.0340389999999999</c:v>
                </c:pt>
                <c:pt idx="118" formatCode="General">
                  <c:v>1.0305299999999999</c:v>
                </c:pt>
                <c:pt idx="119" formatCode="General">
                  <c:v>1.03163</c:v>
                </c:pt>
                <c:pt idx="120" formatCode="General">
                  <c:v>1.0297559999999999</c:v>
                </c:pt>
                <c:pt idx="121" formatCode="General">
                  <c:v>1.0297780000000001</c:v>
                </c:pt>
                <c:pt idx="122" formatCode="General">
                  <c:v>1.0313969999999999</c:v>
                </c:pt>
                <c:pt idx="123" formatCode="General">
                  <c:v>1.027312</c:v>
                </c:pt>
                <c:pt idx="124" formatCode="General">
                  <c:v>1.028157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37633280"/>
        <c:axId val="-637625120"/>
      </c:scatterChart>
      <c:valAx>
        <c:axId val="-637633280"/>
        <c:scaling>
          <c:orientation val="minMax"/>
          <c:max val="9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r 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637625120"/>
        <c:crosses val="autoZero"/>
        <c:crossBetween val="midCat"/>
        <c:majorUnit val="2"/>
      </c:valAx>
      <c:valAx>
        <c:axId val="-637625120"/>
        <c:scaling>
          <c:orientation val="minMax"/>
          <c:max val="4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g(r)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-637633280"/>
        <c:crosses val="autoZero"/>
        <c:crossBetween val="midCat"/>
        <c:majorUnit val="1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40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7" tIns="45454" rIns="90907" bIns="45454" numCol="1" anchor="t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4775" y="0"/>
            <a:ext cx="2994025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7" tIns="45454" rIns="90907" bIns="45454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36013"/>
            <a:ext cx="299402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7" tIns="45454" rIns="90907" bIns="45454" numCol="1" anchor="b" anchorCtr="0" compatLnSpc="1">
            <a:prstTxWarp prst="textNoShape">
              <a:avLst/>
            </a:prstTxWarp>
          </a:bodyPr>
          <a:lstStyle>
            <a:lvl1pPr defTabSz="9096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4775" y="8736013"/>
            <a:ext cx="299402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907" tIns="45454" rIns="90907" bIns="45454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4D13FE55-81B2-4CB0-9F22-DEF663DE475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129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82" tIns="47687" rIns="95382" bIns="47687" numCol="1" anchor="t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82" tIns="47687" rIns="95382" bIns="47687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692150"/>
            <a:ext cx="4616450" cy="34623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86263"/>
            <a:ext cx="5083175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82" tIns="47687" rIns="95382" bIns="476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0938"/>
            <a:ext cx="30051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82" tIns="47687" rIns="95382" bIns="47687" numCol="1" anchor="b" anchorCtr="0" compatLnSpc="1">
            <a:prstTxWarp prst="textNoShape">
              <a:avLst/>
            </a:prstTxWarp>
          </a:bodyPr>
          <a:lstStyle>
            <a:lvl1pPr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70938"/>
            <a:ext cx="300513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382" tIns="47687" rIns="95382" bIns="47687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966BE086-2754-4A2E-8D12-22B5C5B4174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4886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EFEA0-0D0F-4884-81CE-7F28A8E17E59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7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EFEA0-0D0F-4884-81CE-7F28A8E17E59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7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EFEA0-0D0F-4884-81CE-7F28A8E17E59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13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C56AD-109A-4EF2-97EB-E8A0B489E6A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91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B0C8B9-4769-4416-B962-9C329FDFDB8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02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447800"/>
            <a:ext cx="1943100" cy="464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447800"/>
            <a:ext cx="5676900" cy="464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A258D-E8C2-4F12-95E2-5BED5A3D4DD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49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33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3048000"/>
            <a:ext cx="38100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48000"/>
            <a:ext cx="38100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C545D-33B4-4F99-8A2F-C5CA01BBC8F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927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03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19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74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81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16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8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2A9B5-0F3B-48FB-874F-F1565DB3E85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37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01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293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08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761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5658C-CFA3-4078-9E6D-27D38AFA7EBA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0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79A20-6A20-4995-BE7B-FA82322D01B0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51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F2DA0-9915-45AD-9234-AF2BACC1E209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55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048000"/>
            <a:ext cx="38100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48000"/>
            <a:ext cx="38100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9D0EE-EF2A-4F18-A8EA-C8BDCDBB59F6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97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75D2EC-B1DF-426D-B5E3-2509FBBBCD6D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651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1189C-1909-4483-BBAA-EDA0017CFC8C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3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125B7E-8405-4B79-9D05-9FA0CEC31F2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219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45618-691E-4408-815E-1CA4232D6458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9701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F7901-0630-48E1-9314-517208C12257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47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B6F8D-04DD-4F80-9175-CE558481C914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013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C6BAF-A03C-443F-ABF3-827AFC0BDB8C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604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447800"/>
            <a:ext cx="1943100" cy="464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447800"/>
            <a:ext cx="5676900" cy="464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CDF6C-BACD-4668-8C74-AE5C29C55386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3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7800"/>
            <a:ext cx="7772400" cy="1333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3048000"/>
            <a:ext cx="38100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48000"/>
            <a:ext cx="3810000" cy="30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4E205-D272-4D5D-93C5-F8EC520585B8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62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048000"/>
            <a:ext cx="38100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048000"/>
            <a:ext cx="38100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D7AB2-1EA9-4CD2-87C1-9C942A5A8CE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71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4CBB4-B71D-48D8-9D08-54246DA330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69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B5D6E-0BA7-4831-B4E9-4AE3729265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69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258C8E-AFC0-480F-9B89-923D77FAA4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98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7D92C-A030-4ABC-8919-04B88175D2F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05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CC9A7-D3EF-44FA-B28B-615E24E508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447800"/>
            <a:ext cx="7772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48000"/>
            <a:ext cx="7772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887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8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8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5DEDE83-0FF5-410A-A4F0-FA767316C2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BE45710-D7E2-41A0-8AA6-D4EDE1805570}" type="datetimeFigureOut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06/03/2018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8C424DB-2797-48EC-8162-B8DE190FC62E}" type="slidenum">
              <a:rPr lang="en-GB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6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447800"/>
            <a:ext cx="77724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48000"/>
            <a:ext cx="7772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887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8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88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78BB03D2-28EC-4B74-8AB1-0503ED7EEC07}" type="slidenum">
              <a:rPr 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9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CC2321-14AB-4B0A-ABDB-E41E4F2775D2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685800" y="2057400"/>
            <a:ext cx="77724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4400" dirty="0">
                <a:solidFill>
                  <a:srgbClr val="FF0000"/>
                </a:solidFill>
                <a:latin typeface="Times New Roman" pitchFamily="18" charset="0"/>
              </a:rPr>
              <a:t>Molecular Dynamics</a:t>
            </a:r>
            <a:r>
              <a:rPr lang="en-US" altLang="en-US" sz="4400" dirty="0">
                <a:solidFill>
                  <a:srgbClr val="FF0000"/>
                </a:solidFill>
              </a:rPr>
              <a:t> </a:t>
            </a:r>
            <a:r>
              <a:rPr lang="en-GB" altLang="en-US" sz="4400" dirty="0">
                <a:solidFill>
                  <a:schemeClr val="tx2"/>
                </a:solidFill>
              </a:rPr>
              <a:t> </a:t>
            </a:r>
            <a:endParaRPr lang="en-US" altLang="en-US" sz="4400" dirty="0">
              <a:solidFill>
                <a:schemeClr val="tx2"/>
              </a:solidFill>
            </a:endParaRP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1428750" y="4533900"/>
            <a:ext cx="6400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/>
            <a:r>
              <a:rPr lang="en-US" altLang="en-US" sz="2800">
                <a:latin typeface="Times New Roman" pitchFamily="18" charset="0"/>
              </a:rPr>
              <a:t>David J. Willock</a:t>
            </a:r>
          </a:p>
          <a:p>
            <a:pPr algn="ctr" eaLnBrk="1" hangingPunct="1"/>
            <a:r>
              <a:rPr lang="en-US" altLang="en-US" sz="2800">
                <a:latin typeface="Times New Roman" pitchFamily="18" charset="0"/>
              </a:rPr>
              <a:t>Cardiff University, U.K.</a:t>
            </a:r>
          </a:p>
        </p:txBody>
      </p:sp>
      <p:sp>
        <p:nvSpPr>
          <p:cNvPr id="2053" name="Text Box 9"/>
          <p:cNvSpPr txBox="1">
            <a:spLocks noChangeArrowheads="1"/>
          </p:cNvSpPr>
          <p:nvPr/>
        </p:nvSpPr>
        <p:spPr bwMode="auto">
          <a:xfrm>
            <a:off x="393700" y="3568700"/>
            <a:ext cx="825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200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Lecture 1: Basic Ideas, Newtonian motion, trajectories, sampling.</a:t>
            </a:r>
            <a:endParaRPr lang="en-US" altLang="en-US" sz="200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2054" name="Picture 5" descr="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42900"/>
            <a:ext cx="1393825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1625600" y="193675"/>
            <a:ext cx="73152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528" bIns="0" anchor="ctr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800" b="1">
                <a:latin typeface="Times New Roman" pitchFamily="18" charset="0"/>
                <a:cs typeface="Arial" charset="0"/>
              </a:rPr>
              <a:t>ISIS Neutron training course. </a:t>
            </a:r>
            <a:endParaRPr lang="en-US" altLang="en-US" sz="280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803400" y="1317625"/>
            <a:ext cx="62293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 dirty="0" smtClean="0">
                <a:latin typeface="Times New Roman" pitchFamily="18" charset="0"/>
                <a:cs typeface="Arial" charset="0"/>
              </a:rPr>
              <a:t>8</a:t>
            </a:r>
            <a:r>
              <a:rPr lang="en-US" altLang="en-US" sz="2400" b="1" baseline="30000" dirty="0" smtClean="0">
                <a:latin typeface="Times New Roman" pitchFamily="18" charset="0"/>
                <a:cs typeface="Arial" charset="0"/>
              </a:rPr>
              <a:t>th</a:t>
            </a:r>
            <a:r>
              <a:rPr lang="en-US" altLang="en-US" sz="2400" b="1" dirty="0" smtClean="0">
                <a:latin typeface="Times New Roman" pitchFamily="18" charset="0"/>
                <a:cs typeface="Arial" charset="0"/>
              </a:rPr>
              <a:t> March 2018</a:t>
            </a:r>
            <a:endParaRPr lang="en-US" altLang="en-US" sz="2400" b="1" dirty="0">
              <a:latin typeface="Times New Roman" pitchFamily="18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E8AD32-C2AA-4181-9741-9E4855F6CD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1536700"/>
            <a:ext cx="77152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336550" y="6184900"/>
            <a:ext cx="731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Taken from Ozu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., Eur. Biophys. J. (2013) </a:t>
            </a:r>
            <a:r>
              <a:rPr lang="en-GB" altLang="en-US" sz="1800" b="1">
                <a:latin typeface="Times New Roman" pitchFamily="18" charset="0"/>
                <a:cs typeface="Times New Roman" pitchFamily="18" charset="0"/>
              </a:rPr>
              <a:t>42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: 223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08DED4-644D-410C-8AC6-B804A2873332}" type="slidenum">
              <a:rPr lang="en-GB"/>
              <a:pPr>
                <a:defRPr/>
              </a:pPr>
              <a:t>11</a:t>
            </a:fld>
            <a:endParaRPr lang="en-GB"/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3040063" y="2362200"/>
            <a:ext cx="59197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If a particle has an initial velocity,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en-US" sz="2000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(0), and moves under the action of this force for a time,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its velocity after the time,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will be given by integration.</a:t>
            </a:r>
          </a:p>
        </p:txBody>
      </p:sp>
      <p:graphicFrame>
        <p:nvGraphicFramePr>
          <p:cNvPr id="12292" name="Object 3"/>
          <p:cNvGraphicFramePr>
            <a:graphicFrameLocks noChangeAspect="1"/>
          </p:cNvGraphicFramePr>
          <p:nvPr/>
        </p:nvGraphicFramePr>
        <p:xfrm>
          <a:off x="476250" y="1320800"/>
          <a:ext cx="12700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3" imgW="583947" imgH="431613" progId="Equation.3">
                  <p:embed/>
                </p:oleObj>
              </mc:Choice>
              <mc:Fallback>
                <p:oleObj name="Equation" r:id="rId3" imgW="583947" imgH="43161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1320800"/>
                        <a:ext cx="127000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4"/>
          <p:cNvGraphicFramePr>
            <a:graphicFrameLocks noChangeAspect="1"/>
          </p:cNvGraphicFramePr>
          <p:nvPr/>
        </p:nvGraphicFramePr>
        <p:xfrm>
          <a:off x="317500" y="2386013"/>
          <a:ext cx="2522538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Equation" r:id="rId5" imgW="1346200" imgH="482600" progId="Equation.3">
                  <p:embed/>
                </p:oleObj>
              </mc:Choice>
              <mc:Fallback>
                <p:oleObj name="Equation" r:id="rId5" imgW="1346200" imgH="482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2386013"/>
                        <a:ext cx="2522538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520700" y="307975"/>
          <a:ext cx="12350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Equation" r:id="rId7" imgW="698197" imgH="393529" progId="Equation.3">
                  <p:embed/>
                </p:oleObj>
              </mc:Choice>
              <mc:Fallback>
                <p:oleObj name="Equation" r:id="rId7" imgW="698197" imgH="39352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307975"/>
                        <a:ext cx="123507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914525" y="150813"/>
            <a:ext cx="68278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The force on atom </a:t>
            </a:r>
            <a:r>
              <a:rPr lang="en-US" altLang="en-US" sz="2000" i="1">
                <a:latin typeface="Times New Roman" pitchFamily="18" charset="0"/>
              </a:rPr>
              <a:t>i</a:t>
            </a:r>
            <a:r>
              <a:rPr lang="en-US" altLang="en-US" sz="2000">
                <a:latin typeface="Times New Roman" pitchFamily="18" charset="0"/>
              </a:rPr>
              <a:t> for any given configuration can be calculated from the forcefield. This equation relates force and acceleration.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870075" y="1341438"/>
            <a:ext cx="68278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So for any given configuration we know the acceleration of each particle.</a:t>
            </a:r>
          </a:p>
        </p:txBody>
      </p:sp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382588" y="3544888"/>
          <a:ext cx="24320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name="Equation" r:id="rId9" imgW="1307532" imgH="482391" progId="Equation.3">
                  <p:embed/>
                </p:oleObj>
              </mc:Choice>
              <mc:Fallback>
                <p:oleObj name="Equation" r:id="rId9" imgW="1307532" imgH="48239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3544888"/>
                        <a:ext cx="243205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2968625" y="3640138"/>
            <a:ext cx="59197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Similarly the position of the particle after time, </a:t>
            </a: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, is given by an integral of the velocity.</a:t>
            </a: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361950" y="4684713"/>
            <a:ext cx="84359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i="1">
                <a:latin typeface="Times New Roman" pitchFamily="18" charset="0"/>
                <a:cs typeface="Times New Roman" pitchFamily="18" charset="0"/>
              </a:rPr>
              <a:t>Unfortunately once the particles move the distances governing the potential change and so the forces are altered.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Molecular dynamics is about integrating these equations of motion such that the continuous trajectories are obtained numerically.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39F51-C3D0-4593-BAAC-FD27EAA5968E}" type="slidenum">
              <a:rPr lang="en-GB"/>
              <a:pPr>
                <a:defRPr/>
              </a:pPr>
              <a:t>12</a:t>
            </a:fld>
            <a:endParaRPr lang="en-GB"/>
          </a:p>
        </p:txBody>
      </p:sp>
      <p:sp>
        <p:nvSpPr>
          <p:cNvPr id="13315" name="Rectangle 4"/>
          <p:cNvSpPr>
            <a:spLocks noGrp="1" noChangeArrowheads="1"/>
          </p:cNvSpPr>
          <p:nvPr>
            <p:ph type="title"/>
          </p:nvPr>
        </p:nvSpPr>
        <p:spPr>
          <a:xfrm>
            <a:off x="647700" y="168275"/>
            <a:ext cx="7772400" cy="1333500"/>
          </a:xfrm>
        </p:spPr>
        <p:txBody>
          <a:bodyPr/>
          <a:lstStyle/>
          <a:p>
            <a:pPr eaLnBrk="1" hangingPunct="1"/>
            <a:r>
              <a:rPr lang="en-GB" altLang="en-US" sz="4000" smtClean="0">
                <a:solidFill>
                  <a:srgbClr val="FF6600"/>
                </a:solidFill>
                <a:latin typeface="Times New Roman" pitchFamily="18" charset="0"/>
              </a:rPr>
              <a:t>Integration: Essential Idea</a:t>
            </a:r>
          </a:p>
        </p:txBody>
      </p:sp>
      <p:sp>
        <p:nvSpPr>
          <p:cNvPr id="13316" name="Oval 5"/>
          <p:cNvSpPr>
            <a:spLocks noChangeArrowheads="1"/>
          </p:cNvSpPr>
          <p:nvPr/>
        </p:nvSpPr>
        <p:spPr bwMode="auto">
          <a:xfrm>
            <a:off x="2308225" y="4021138"/>
            <a:ext cx="115888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3317" name="Oval 6"/>
          <p:cNvSpPr>
            <a:spLocks noChangeArrowheads="1"/>
          </p:cNvSpPr>
          <p:nvPr/>
        </p:nvSpPr>
        <p:spPr bwMode="auto">
          <a:xfrm>
            <a:off x="5659438" y="2944813"/>
            <a:ext cx="115887" cy="10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3318" name="Text Box 9"/>
          <p:cNvSpPr txBox="1">
            <a:spLocks noChangeArrowheads="1"/>
          </p:cNvSpPr>
          <p:nvPr/>
        </p:nvSpPr>
        <p:spPr bwMode="auto">
          <a:xfrm>
            <a:off x="1662113" y="3825875"/>
            <a:ext cx="666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i="1" u="sng">
                <a:latin typeface="Times New Roman" pitchFamily="18" charset="0"/>
              </a:rPr>
              <a:t>r</a:t>
            </a:r>
            <a:r>
              <a:rPr lang="en-GB" altLang="en-US" sz="2400" i="1">
                <a:latin typeface="Times New Roman" pitchFamily="18" charset="0"/>
              </a:rPr>
              <a:t> (t)</a:t>
            </a:r>
          </a:p>
        </p:txBody>
      </p:sp>
      <p:sp>
        <p:nvSpPr>
          <p:cNvPr id="13319" name="Text Box 10"/>
          <p:cNvSpPr txBox="1">
            <a:spLocks noChangeArrowheads="1"/>
          </p:cNvSpPr>
          <p:nvPr/>
        </p:nvSpPr>
        <p:spPr bwMode="auto">
          <a:xfrm>
            <a:off x="5811838" y="2735263"/>
            <a:ext cx="982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i="1" u="sng">
                <a:latin typeface="Times New Roman" pitchFamily="18" charset="0"/>
              </a:rPr>
              <a:t>r</a:t>
            </a:r>
            <a:r>
              <a:rPr lang="en-GB" altLang="en-US" sz="2400" i="1">
                <a:latin typeface="Times New Roman" pitchFamily="18" charset="0"/>
              </a:rPr>
              <a:t> (t+</a:t>
            </a:r>
            <a:r>
              <a:rPr lang="el-GR" altLang="en-US" sz="24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GB" altLang="en-US" sz="2400" i="1">
                <a:latin typeface="Times New Roman" pitchFamily="18" charset="0"/>
              </a:rPr>
              <a:t>)</a:t>
            </a:r>
          </a:p>
        </p:txBody>
      </p:sp>
      <p:sp>
        <p:nvSpPr>
          <p:cNvPr id="13320" name="Line 12"/>
          <p:cNvSpPr>
            <a:spLocks noChangeShapeType="1"/>
          </p:cNvSpPr>
          <p:nvPr/>
        </p:nvSpPr>
        <p:spPr bwMode="auto">
          <a:xfrm flipV="1">
            <a:off x="2351088" y="2090738"/>
            <a:ext cx="1873250" cy="1973262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1" name="Line 13"/>
          <p:cNvSpPr>
            <a:spLocks noChangeShapeType="1"/>
          </p:cNvSpPr>
          <p:nvPr/>
        </p:nvSpPr>
        <p:spPr bwMode="auto">
          <a:xfrm>
            <a:off x="4210050" y="2120900"/>
            <a:ext cx="1436688" cy="855663"/>
          </a:xfrm>
          <a:prstGeom prst="lin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2405063" y="2593975"/>
            <a:ext cx="868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i="1" u="sng">
                <a:latin typeface="Times New Roman" pitchFamily="18" charset="0"/>
              </a:rPr>
              <a:t>v</a:t>
            </a:r>
            <a:r>
              <a:rPr lang="en-GB" altLang="en-US" sz="2400" i="1">
                <a:latin typeface="Times New Roman" pitchFamily="18" charset="0"/>
              </a:rPr>
              <a:t> (t) </a:t>
            </a:r>
            <a:r>
              <a:rPr lang="el-GR" altLang="en-US" sz="2400" i="1">
                <a:latin typeface="Times New Roman" pitchFamily="18" charset="0"/>
                <a:cs typeface="Times New Roman" pitchFamily="18" charset="0"/>
              </a:rPr>
              <a:t>τ</a:t>
            </a:r>
          </a:p>
        </p:txBody>
      </p:sp>
      <p:sp>
        <p:nvSpPr>
          <p:cNvPr id="13323" name="Line 15"/>
          <p:cNvSpPr>
            <a:spLocks noChangeShapeType="1"/>
          </p:cNvSpPr>
          <p:nvPr/>
        </p:nvSpPr>
        <p:spPr bwMode="auto">
          <a:xfrm>
            <a:off x="2392363" y="4079875"/>
            <a:ext cx="1436687" cy="855663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4" name="Line 16"/>
          <p:cNvSpPr>
            <a:spLocks noChangeShapeType="1"/>
          </p:cNvSpPr>
          <p:nvPr/>
        </p:nvSpPr>
        <p:spPr bwMode="auto">
          <a:xfrm flipV="1">
            <a:off x="3814763" y="2960688"/>
            <a:ext cx="1873250" cy="1973262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5" name="Text Box 17"/>
          <p:cNvSpPr txBox="1">
            <a:spLocks noChangeArrowheads="1"/>
          </p:cNvSpPr>
          <p:nvPr/>
        </p:nvSpPr>
        <p:spPr bwMode="auto">
          <a:xfrm>
            <a:off x="2170113" y="4572000"/>
            <a:ext cx="1071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i="1" u="sng">
                <a:latin typeface="Times New Roman" pitchFamily="18" charset="0"/>
              </a:rPr>
              <a:t>f</a:t>
            </a:r>
            <a:r>
              <a:rPr lang="en-GB" altLang="en-US" sz="2400" i="1">
                <a:latin typeface="Times New Roman" pitchFamily="18" charset="0"/>
              </a:rPr>
              <a:t>(t)</a:t>
            </a:r>
            <a:r>
              <a:rPr lang="el-GR" altLang="en-US" sz="24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GB" altLang="en-US" sz="2400" i="1" baseline="30000">
                <a:latin typeface="Times New Roman" pitchFamily="18" charset="0"/>
              </a:rPr>
              <a:t>2</a:t>
            </a:r>
            <a:r>
              <a:rPr lang="en-GB" altLang="en-US" sz="2400" i="1">
                <a:latin typeface="Times New Roman" pitchFamily="18" charset="0"/>
              </a:rPr>
              <a:t>/m</a:t>
            </a:r>
            <a:endParaRPr lang="en-GB" altLang="en-US" sz="2000" i="1">
              <a:latin typeface="Times New Roman" pitchFamily="18" charset="0"/>
            </a:endParaRPr>
          </a:p>
        </p:txBody>
      </p:sp>
      <p:sp>
        <p:nvSpPr>
          <p:cNvPr id="13326" name="Text Box 21"/>
          <p:cNvSpPr txBox="1">
            <a:spLocks noChangeArrowheads="1"/>
          </p:cNvSpPr>
          <p:nvPr/>
        </p:nvSpPr>
        <p:spPr bwMode="auto">
          <a:xfrm rot="-1077538">
            <a:off x="3019425" y="3178175"/>
            <a:ext cx="1951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</a:rPr>
              <a:t>Net displacement</a:t>
            </a:r>
          </a:p>
        </p:txBody>
      </p:sp>
      <p:sp>
        <p:nvSpPr>
          <p:cNvPr id="13327" name="Line 11"/>
          <p:cNvSpPr>
            <a:spLocks noChangeShapeType="1"/>
          </p:cNvSpPr>
          <p:nvPr/>
        </p:nvSpPr>
        <p:spPr bwMode="auto">
          <a:xfrm flipV="1">
            <a:off x="2424113" y="3005138"/>
            <a:ext cx="3222625" cy="10302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8" name="Text Box 22"/>
          <p:cNvSpPr txBox="1">
            <a:spLocks noChangeArrowheads="1"/>
          </p:cNvSpPr>
          <p:nvPr/>
        </p:nvSpPr>
        <p:spPr bwMode="auto">
          <a:xfrm>
            <a:off x="4040188" y="1616075"/>
            <a:ext cx="1160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i="1" u="sng">
                <a:latin typeface="Times New Roman" pitchFamily="18" charset="0"/>
              </a:rPr>
              <a:t>r’</a:t>
            </a:r>
            <a:r>
              <a:rPr lang="en-GB" altLang="en-US" sz="2400" i="1">
                <a:latin typeface="Times New Roman" pitchFamily="18" charset="0"/>
              </a:rPr>
              <a:t> (t+ </a:t>
            </a:r>
            <a:r>
              <a:rPr lang="el-GR" altLang="en-US" sz="2400" i="1">
                <a:latin typeface="Times New Roman" pitchFamily="18" charset="0"/>
              </a:rPr>
              <a:t>τ</a:t>
            </a:r>
            <a:r>
              <a:rPr lang="en-GB" altLang="en-US" sz="2400" i="1">
                <a:latin typeface="Times New Roman" pitchFamily="18" charset="0"/>
              </a:rPr>
              <a:t>)</a:t>
            </a:r>
          </a:p>
        </p:txBody>
      </p:sp>
      <p:sp>
        <p:nvSpPr>
          <p:cNvPr id="13329" name="Text Box 23"/>
          <p:cNvSpPr txBox="1">
            <a:spLocks noChangeArrowheads="1"/>
          </p:cNvSpPr>
          <p:nvPr/>
        </p:nvSpPr>
        <p:spPr bwMode="auto">
          <a:xfrm>
            <a:off x="1311275" y="5681663"/>
            <a:ext cx="1892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>
                <a:latin typeface="Times New Roman" pitchFamily="18" charset="0"/>
              </a:rPr>
              <a:t>[</a:t>
            </a:r>
            <a:r>
              <a:rPr lang="en-GB" altLang="en-US" sz="2400" i="1" u="sng">
                <a:latin typeface="Times New Roman" pitchFamily="18" charset="0"/>
              </a:rPr>
              <a:t>r</a:t>
            </a:r>
            <a:r>
              <a:rPr lang="en-GB" altLang="en-US" sz="2400">
                <a:latin typeface="Times New Roman" pitchFamily="18" charset="0"/>
              </a:rPr>
              <a:t>(t), </a:t>
            </a:r>
            <a:r>
              <a:rPr lang="en-GB" altLang="en-US" sz="2400" i="1" u="sng">
                <a:latin typeface="Times New Roman" pitchFamily="18" charset="0"/>
              </a:rPr>
              <a:t>v</a:t>
            </a:r>
            <a:r>
              <a:rPr lang="en-GB" altLang="en-US" sz="2400">
                <a:latin typeface="Times New Roman" pitchFamily="18" charset="0"/>
              </a:rPr>
              <a:t>(t), </a:t>
            </a:r>
            <a:r>
              <a:rPr lang="en-GB" altLang="en-US" sz="2400" i="1" u="sng">
                <a:latin typeface="Times New Roman" pitchFamily="18" charset="0"/>
              </a:rPr>
              <a:t>f</a:t>
            </a:r>
            <a:r>
              <a:rPr lang="en-GB" altLang="en-US" sz="2400">
                <a:latin typeface="Times New Roman" pitchFamily="18" charset="0"/>
              </a:rPr>
              <a:t>(t)]</a:t>
            </a:r>
          </a:p>
        </p:txBody>
      </p:sp>
      <p:sp>
        <p:nvSpPr>
          <p:cNvPr id="13330" name="Text Box 24"/>
          <p:cNvSpPr txBox="1">
            <a:spLocks noChangeArrowheads="1"/>
          </p:cNvSpPr>
          <p:nvPr/>
        </p:nvSpPr>
        <p:spPr bwMode="auto">
          <a:xfrm>
            <a:off x="4852988" y="5681663"/>
            <a:ext cx="3068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>
                <a:latin typeface="Times New Roman" pitchFamily="18" charset="0"/>
              </a:rPr>
              <a:t>[</a:t>
            </a:r>
            <a:r>
              <a:rPr lang="en-GB" altLang="en-US" sz="2400" i="1" u="sng">
                <a:latin typeface="Times New Roman" pitchFamily="18" charset="0"/>
              </a:rPr>
              <a:t>r</a:t>
            </a:r>
            <a:r>
              <a:rPr lang="en-GB" altLang="en-US" sz="2400">
                <a:latin typeface="Times New Roman" pitchFamily="18" charset="0"/>
              </a:rPr>
              <a:t>(</a:t>
            </a:r>
            <a:r>
              <a:rPr lang="en-GB" altLang="en-US" sz="2400" i="1">
                <a:latin typeface="Times New Roman" pitchFamily="18" charset="0"/>
              </a:rPr>
              <a:t>t+</a:t>
            </a:r>
            <a:r>
              <a:rPr lang="el-GR" altLang="en-US" sz="24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GB" altLang="en-US" sz="2400">
                <a:latin typeface="Times New Roman" pitchFamily="18" charset="0"/>
              </a:rPr>
              <a:t>)</a:t>
            </a:r>
            <a:r>
              <a:rPr lang="en-GB" altLang="en-US" sz="2400" i="1">
                <a:latin typeface="Times New Roman" pitchFamily="18" charset="0"/>
              </a:rPr>
              <a:t>, </a:t>
            </a:r>
            <a:r>
              <a:rPr lang="en-GB" altLang="en-US" sz="2400" i="1" u="sng">
                <a:latin typeface="Times New Roman" pitchFamily="18" charset="0"/>
              </a:rPr>
              <a:t>v</a:t>
            </a:r>
            <a:r>
              <a:rPr lang="en-GB" altLang="en-US" sz="2400">
                <a:latin typeface="Times New Roman" pitchFamily="18" charset="0"/>
              </a:rPr>
              <a:t>(</a:t>
            </a:r>
            <a:r>
              <a:rPr lang="en-GB" altLang="en-US" sz="2400" i="1">
                <a:latin typeface="Times New Roman" pitchFamily="18" charset="0"/>
              </a:rPr>
              <a:t>t+ </a:t>
            </a:r>
            <a:r>
              <a:rPr lang="el-GR" altLang="en-US" sz="2400" i="1">
                <a:latin typeface="Times New Roman" pitchFamily="18" charset="0"/>
              </a:rPr>
              <a:t>τ</a:t>
            </a:r>
            <a:r>
              <a:rPr lang="en-GB" altLang="en-US" sz="2400">
                <a:latin typeface="Times New Roman" pitchFamily="18" charset="0"/>
              </a:rPr>
              <a:t>)</a:t>
            </a:r>
            <a:r>
              <a:rPr lang="en-GB" altLang="en-US" sz="2400" i="1">
                <a:latin typeface="Times New Roman" pitchFamily="18" charset="0"/>
              </a:rPr>
              <a:t>, </a:t>
            </a:r>
            <a:r>
              <a:rPr lang="en-GB" altLang="en-US" sz="2400" i="1" u="sng">
                <a:latin typeface="Times New Roman" pitchFamily="18" charset="0"/>
              </a:rPr>
              <a:t>f </a:t>
            </a:r>
            <a:r>
              <a:rPr lang="en-GB" altLang="en-US" sz="2400">
                <a:latin typeface="Times New Roman" pitchFamily="18" charset="0"/>
              </a:rPr>
              <a:t>(</a:t>
            </a:r>
            <a:r>
              <a:rPr lang="en-GB" altLang="en-US" sz="2400" i="1">
                <a:latin typeface="Times New Roman" pitchFamily="18" charset="0"/>
              </a:rPr>
              <a:t>t+ </a:t>
            </a:r>
            <a:r>
              <a:rPr lang="el-GR" altLang="en-US" sz="2400" i="1">
                <a:latin typeface="Times New Roman" pitchFamily="18" charset="0"/>
              </a:rPr>
              <a:t>τ</a:t>
            </a:r>
            <a:r>
              <a:rPr lang="en-GB" altLang="en-US" sz="2400">
                <a:latin typeface="Times New Roman" pitchFamily="18" charset="0"/>
              </a:rPr>
              <a:t>)]</a:t>
            </a:r>
          </a:p>
        </p:txBody>
      </p:sp>
      <p:sp>
        <p:nvSpPr>
          <p:cNvPr id="13331" name="Line 25"/>
          <p:cNvSpPr>
            <a:spLocks noChangeShapeType="1"/>
          </p:cNvSpPr>
          <p:nvPr/>
        </p:nvSpPr>
        <p:spPr bwMode="auto">
          <a:xfrm>
            <a:off x="3381375" y="5921375"/>
            <a:ext cx="139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13332" name="Object 26"/>
          <p:cNvGraphicFramePr>
            <a:graphicFrameLocks noChangeAspect="1"/>
          </p:cNvGraphicFramePr>
          <p:nvPr/>
        </p:nvGraphicFramePr>
        <p:xfrm>
          <a:off x="5991225" y="3525838"/>
          <a:ext cx="2432050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3" imgW="1307532" imgH="482391" progId="Equation.3">
                  <p:embed/>
                </p:oleObj>
              </mc:Choice>
              <mc:Fallback>
                <p:oleObj name="Equation" r:id="rId3" imgW="1307532" imgH="48239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1225" y="3525838"/>
                        <a:ext cx="2432050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3" name="Object 27"/>
          <p:cNvGraphicFramePr>
            <a:graphicFrameLocks noChangeAspect="1"/>
          </p:cNvGraphicFramePr>
          <p:nvPr/>
        </p:nvGraphicFramePr>
        <p:xfrm>
          <a:off x="5953125" y="4511675"/>
          <a:ext cx="2522538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5" imgW="1346200" imgH="482600" progId="Equation.3">
                  <p:embed/>
                </p:oleObj>
              </mc:Choice>
              <mc:Fallback>
                <p:oleObj name="Equation" r:id="rId5" imgW="1346200" imgH="482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4511675"/>
                        <a:ext cx="2522538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4" name="Text Box 28"/>
          <p:cNvSpPr txBox="1">
            <a:spLocks noChangeArrowheads="1"/>
          </p:cNvSpPr>
          <p:nvPr/>
        </p:nvSpPr>
        <p:spPr bwMode="auto">
          <a:xfrm>
            <a:off x="1585913" y="1760538"/>
            <a:ext cx="175101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Times New Roman" pitchFamily="18" charset="0"/>
              </a:rPr>
              <a:t>Constant v over </a:t>
            </a:r>
            <a:r>
              <a:rPr lang="el-GR" altLang="en-US" sz="1600" i="1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altLang="en-US" sz="1600" i="1">
                <a:latin typeface="Times New Roman" pitchFamily="18" charset="0"/>
                <a:cs typeface="Times New Roman" pitchFamily="18" charset="0"/>
              </a:rPr>
              <a:t> would follow this path</a:t>
            </a:r>
            <a:endParaRPr lang="el-GR" altLang="en-US" sz="16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35" name="Text Box 30"/>
          <p:cNvSpPr txBox="1">
            <a:spLocks noChangeArrowheads="1"/>
          </p:cNvSpPr>
          <p:nvPr/>
        </p:nvSpPr>
        <p:spPr bwMode="auto">
          <a:xfrm>
            <a:off x="407988" y="4406900"/>
            <a:ext cx="175101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Times New Roman" pitchFamily="18" charset="0"/>
              </a:rPr>
              <a:t>Correction assuming acceleration is constant over </a:t>
            </a:r>
            <a:r>
              <a:rPr lang="el-GR" altLang="en-US" sz="2400" i="1">
                <a:latin typeface="Times New Roman" pitchFamily="18" charset="0"/>
              </a:rPr>
              <a:t>τ</a:t>
            </a:r>
          </a:p>
        </p:txBody>
      </p:sp>
      <p:sp>
        <p:nvSpPr>
          <p:cNvPr id="13336" name="Freeform 32"/>
          <p:cNvSpPr>
            <a:spLocks/>
          </p:cNvSpPr>
          <p:nvPr/>
        </p:nvSpPr>
        <p:spPr bwMode="auto">
          <a:xfrm>
            <a:off x="1846263" y="5076825"/>
            <a:ext cx="469900" cy="331788"/>
          </a:xfrm>
          <a:custGeom>
            <a:avLst/>
            <a:gdLst>
              <a:gd name="T0" fmla="*/ 0 w 296"/>
              <a:gd name="T1" fmla="*/ 2147483647 h 209"/>
              <a:gd name="T2" fmla="*/ 2147483647 w 296"/>
              <a:gd name="T3" fmla="*/ 2147483647 h 209"/>
              <a:gd name="T4" fmla="*/ 2147483647 w 296"/>
              <a:gd name="T5" fmla="*/ 2147483647 h 209"/>
              <a:gd name="T6" fmla="*/ 2147483647 w 296"/>
              <a:gd name="T7" fmla="*/ 2147483647 h 209"/>
              <a:gd name="T8" fmla="*/ 2147483647 w 296"/>
              <a:gd name="T9" fmla="*/ 0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6" h="209">
                <a:moveTo>
                  <a:pt x="0" y="209"/>
                </a:moveTo>
                <a:cubicBezTo>
                  <a:pt x="5" y="206"/>
                  <a:pt x="11" y="204"/>
                  <a:pt x="49" y="187"/>
                </a:cubicBezTo>
                <a:cubicBezTo>
                  <a:pt x="87" y="170"/>
                  <a:pt x="230" y="116"/>
                  <a:pt x="230" y="104"/>
                </a:cubicBezTo>
                <a:cubicBezTo>
                  <a:pt x="230" y="92"/>
                  <a:pt x="38" y="132"/>
                  <a:pt x="49" y="115"/>
                </a:cubicBezTo>
                <a:cubicBezTo>
                  <a:pt x="60" y="98"/>
                  <a:pt x="178" y="49"/>
                  <a:pt x="29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7" name="Freeform 33"/>
          <p:cNvSpPr>
            <a:spLocks/>
          </p:cNvSpPr>
          <p:nvPr/>
        </p:nvSpPr>
        <p:spPr bwMode="auto">
          <a:xfrm rot="3879229">
            <a:off x="2288382" y="2315369"/>
            <a:ext cx="469900" cy="331787"/>
          </a:xfrm>
          <a:custGeom>
            <a:avLst/>
            <a:gdLst>
              <a:gd name="T0" fmla="*/ 0 w 296"/>
              <a:gd name="T1" fmla="*/ 2147483647 h 209"/>
              <a:gd name="T2" fmla="*/ 2147483647 w 296"/>
              <a:gd name="T3" fmla="*/ 2147483647 h 209"/>
              <a:gd name="T4" fmla="*/ 2147483647 w 296"/>
              <a:gd name="T5" fmla="*/ 2147483647 h 209"/>
              <a:gd name="T6" fmla="*/ 2147483647 w 296"/>
              <a:gd name="T7" fmla="*/ 2147483647 h 209"/>
              <a:gd name="T8" fmla="*/ 2147483647 w 296"/>
              <a:gd name="T9" fmla="*/ 0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6" h="209">
                <a:moveTo>
                  <a:pt x="0" y="209"/>
                </a:moveTo>
                <a:cubicBezTo>
                  <a:pt x="5" y="206"/>
                  <a:pt x="11" y="204"/>
                  <a:pt x="49" y="187"/>
                </a:cubicBezTo>
                <a:cubicBezTo>
                  <a:pt x="87" y="170"/>
                  <a:pt x="230" y="116"/>
                  <a:pt x="230" y="104"/>
                </a:cubicBezTo>
                <a:cubicBezTo>
                  <a:pt x="230" y="92"/>
                  <a:pt x="38" y="132"/>
                  <a:pt x="49" y="115"/>
                </a:cubicBezTo>
                <a:cubicBezTo>
                  <a:pt x="60" y="98"/>
                  <a:pt x="178" y="49"/>
                  <a:pt x="29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548403-E16F-4BE9-A629-F858CBBE682D}" type="slidenum">
              <a:rPr lang="en-GB"/>
              <a:pPr>
                <a:defRPr/>
              </a:pPr>
              <a:t>13</a:t>
            </a:fld>
            <a:endParaRPr lang="en-GB"/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339725" y="806450"/>
            <a:ext cx="8458200" cy="575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In a molecular dynamics simulations the configuration at time is split into a series of steps of length, 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τ, </a:t>
            </a:r>
            <a:r>
              <a:rPr lang="en-US" altLang="en-US" sz="24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the time step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Information from previous steps can be used to generate future steps.</a:t>
            </a:r>
            <a:endParaRPr lang="en-US" altLang="en-US" sz="240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We have looked at Newton’s laws for the position of any atom at time 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t+τ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. This is the first part of a Taylor expansion:</a:t>
            </a:r>
            <a:endParaRPr lang="en-US" altLang="en-US" sz="240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							</a:t>
            </a:r>
            <a:endParaRPr lang="en-US" altLang="en-US" sz="240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We could equally well back track to time </a:t>
            </a:r>
            <a:r>
              <a:rPr lang="en-US" altLang="en-US" sz="2400" i="1">
                <a:latin typeface="Times New Roman" pitchFamily="18" charset="0"/>
                <a:cs typeface="Times New Roman" pitchFamily="18" charset="0"/>
              </a:rPr>
              <a:t>t-τ</a:t>
            </a: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 by using a negative time step, this would give:</a:t>
            </a:r>
            <a:endParaRPr lang="en-US" altLang="en-US" sz="240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							</a:t>
            </a:r>
            <a:endParaRPr lang="en-US" altLang="en-US" sz="240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ct val="50000"/>
              </a:spcBef>
            </a:pPr>
            <a:endParaRPr lang="en-US" altLang="en-US" sz="24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								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838200" y="228600"/>
            <a:ext cx="693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Verlet algorithm (1967).</a:t>
            </a:r>
            <a:endParaRPr lang="en-US" altLang="en-US">
              <a:solidFill>
                <a:srgbClr val="FF0000"/>
              </a:solidFill>
              <a:latin typeface="Times New Roman" pitchFamily="18" charset="0"/>
            </a:endParaRPr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1212850" y="4910138"/>
          <a:ext cx="6577013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" name="Equation" r:id="rId3" imgW="2933700" imgH="431800" progId="Equation.3">
                  <p:embed/>
                </p:oleObj>
              </mc:Choice>
              <mc:Fallback>
                <p:oleObj name="Equation" r:id="rId3" imgW="29337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4910138"/>
                        <a:ext cx="6577013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6"/>
          <p:cNvGraphicFramePr>
            <a:graphicFrameLocks noChangeAspect="1"/>
          </p:cNvGraphicFramePr>
          <p:nvPr/>
        </p:nvGraphicFramePr>
        <p:xfrm>
          <a:off x="1131888" y="2936875"/>
          <a:ext cx="6605587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Equation" r:id="rId5" imgW="2946400" imgH="431800" progId="Equation.3">
                  <p:embed/>
                </p:oleObj>
              </mc:Choice>
              <mc:Fallback>
                <p:oleObj name="Equation" r:id="rId5" imgW="29464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2936875"/>
                        <a:ext cx="6605587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287338" y="6018213"/>
            <a:ext cx="75326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600" i="1">
                <a:solidFill>
                  <a:srgbClr val="FF6600"/>
                </a:solidFill>
                <a:latin typeface="Times New Roman" pitchFamily="18" charset="0"/>
              </a:rPr>
              <a:t>Note: Using further extensions of the Taylor expansion is the basis of the Gear Predictor-Corrector integrator methods (see Allen &amp; Tildesley).</a:t>
            </a:r>
            <a:endParaRPr lang="en-US" altLang="en-US" sz="1600" i="1">
              <a:solidFill>
                <a:srgbClr val="FF66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8D9B1-E52D-4199-A7C5-03F814DAA046}" type="slidenum">
              <a:rPr lang="en-GB"/>
              <a:pPr>
                <a:defRPr/>
              </a:pPr>
              <a:t>14</a:t>
            </a:fld>
            <a:endParaRPr lang="en-GB"/>
          </a:p>
        </p:txBody>
      </p:sp>
      <p:graphicFrame>
        <p:nvGraphicFramePr>
          <p:cNvPr id="15363" name="Object 2"/>
          <p:cNvGraphicFramePr>
            <a:graphicFrameLocks noChangeAspect="1"/>
          </p:cNvGraphicFramePr>
          <p:nvPr/>
        </p:nvGraphicFramePr>
        <p:xfrm>
          <a:off x="1925638" y="2514600"/>
          <a:ext cx="50673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Equation" r:id="rId3" imgW="2146300" imgH="431800" progId="Equation.3">
                  <p:embed/>
                </p:oleObj>
              </mc:Choice>
              <mc:Fallback>
                <p:oleObj name="Equation" r:id="rId3" imgW="2146300" imgH="431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2514600"/>
                        <a:ext cx="50673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304800" y="19812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</a:rPr>
              <a:t>So the next position for the atom in the trajectory is:</a:t>
            </a:r>
          </a:p>
        </p:txBody>
      </p:sp>
      <p:graphicFrame>
        <p:nvGraphicFramePr>
          <p:cNvPr id="15365" name="Object 4"/>
          <p:cNvGraphicFramePr>
            <a:graphicFrameLocks noChangeAspect="1"/>
          </p:cNvGraphicFramePr>
          <p:nvPr/>
        </p:nvGraphicFramePr>
        <p:xfrm>
          <a:off x="2085975" y="1025525"/>
          <a:ext cx="48196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5" imgW="2146300" imgH="431800" progId="Equation.3">
                  <p:embed/>
                </p:oleObj>
              </mc:Choice>
              <mc:Fallback>
                <p:oleObj name="Equation" r:id="rId5" imgW="21463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1025525"/>
                        <a:ext cx="481965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228600" y="304800"/>
            <a:ext cx="8610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Times New Roman" pitchFamily="18" charset="0"/>
              </a:rPr>
              <a:t>By adding these equations we can remove the need to calculate the velocity at any timestep since:</a:t>
            </a:r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457200" y="3581400"/>
            <a:ext cx="8229600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</a:rPr>
              <a:t>Note that in this scheme the cubic terms in the timestep have been cancelled out and so the error in the interpolation to the next point is of order </a:t>
            </a:r>
            <a:r>
              <a:rPr lang="el-GR" altLang="en-US" sz="2400" i="1">
                <a:latin typeface="Times New Roman" pitchFamily="18" charset="0"/>
                <a:cs typeface="Times New Roman" pitchFamily="18" charset="0"/>
                <a:sym typeface="Math1" pitchFamily="2" charset="2"/>
              </a:rPr>
              <a:t>τ</a:t>
            </a:r>
            <a:r>
              <a:rPr lang="en-US" altLang="en-US" sz="2400" i="1" baseline="30000">
                <a:latin typeface="Times New Roman" pitchFamily="18" charset="0"/>
                <a:sym typeface="Math1" pitchFamily="2" charset="2"/>
              </a:rPr>
              <a:t>4</a:t>
            </a:r>
            <a:r>
              <a:rPr lang="en-US" altLang="en-US" sz="2400" i="1">
                <a:latin typeface="Times New Roman" pitchFamily="18" charset="0"/>
                <a:sym typeface="Math1" pitchFamily="2" charset="2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 i="1" baseline="30000">
              <a:latin typeface="Times New Roman" pitchFamily="18" charset="0"/>
              <a:sym typeface="Math1" pitchFamily="2" charset="2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sym typeface="Math1" pitchFamily="2" charset="2"/>
              </a:rPr>
              <a:t>This means that the Verlet algorithm will follow the “real” trajectory of the system more accurately than a simple scheme based on the velocity and force equation for </a:t>
            </a:r>
            <a:r>
              <a:rPr lang="en-US" altLang="en-US" sz="2400" i="1">
                <a:latin typeface="Times New Roman" pitchFamily="18" charset="0"/>
                <a:sym typeface="Math1" pitchFamily="2" charset="2"/>
              </a:rPr>
              <a:t>r</a:t>
            </a:r>
            <a:r>
              <a:rPr lang="en-US" altLang="en-US" sz="2400" i="1" baseline="-25000">
                <a:latin typeface="Times New Roman" pitchFamily="18" charset="0"/>
                <a:sym typeface="Math1" pitchFamily="2" charset="2"/>
              </a:rPr>
              <a:t>i</a:t>
            </a:r>
            <a:r>
              <a:rPr lang="en-US" altLang="en-US" sz="2400">
                <a:latin typeface="Times New Roman" pitchFamily="18" charset="0"/>
                <a:sym typeface="Math1" pitchFamily="2" charset="2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52BDFD-9E8D-43EB-9903-E2D80028540B}" type="slidenum">
              <a:rPr lang="en-GB"/>
              <a:pPr>
                <a:defRPr/>
              </a:pPr>
              <a:t>15</a:t>
            </a:fld>
            <a:endParaRPr lang="en-GB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88988" y="-157163"/>
            <a:ext cx="7772400" cy="1143001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rgbClr val="FF0000"/>
                </a:solidFill>
                <a:latin typeface="Times New Roman" pitchFamily="18" charset="0"/>
              </a:rPr>
              <a:t>Minimum Image Convention</a:t>
            </a:r>
          </a:p>
        </p:txBody>
      </p:sp>
      <p:grpSp>
        <p:nvGrpSpPr>
          <p:cNvPr id="19460" name="Group 3"/>
          <p:cNvGrpSpPr>
            <a:grpSpLocks/>
          </p:cNvGrpSpPr>
          <p:nvPr/>
        </p:nvGrpSpPr>
        <p:grpSpPr bwMode="auto">
          <a:xfrm>
            <a:off x="609600" y="1927225"/>
            <a:ext cx="3429000" cy="2971800"/>
            <a:chOff x="1056" y="1056"/>
            <a:chExt cx="2160" cy="1872"/>
          </a:xfrm>
        </p:grpSpPr>
        <p:sp>
          <p:nvSpPr>
            <p:cNvPr id="19492" name="Line 4"/>
            <p:cNvSpPr>
              <a:spLocks noChangeShapeType="1"/>
            </p:cNvSpPr>
            <p:nvPr/>
          </p:nvSpPr>
          <p:spPr bwMode="auto">
            <a:xfrm flipH="1">
              <a:off x="1056" y="1056"/>
              <a:ext cx="1008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493" name="Line 5"/>
            <p:cNvSpPr>
              <a:spLocks noChangeShapeType="1"/>
            </p:cNvSpPr>
            <p:nvPr/>
          </p:nvSpPr>
          <p:spPr bwMode="auto">
            <a:xfrm flipH="1">
              <a:off x="2112" y="1104"/>
              <a:ext cx="1008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494" name="Line 6"/>
            <p:cNvSpPr>
              <a:spLocks noChangeShapeType="1"/>
            </p:cNvSpPr>
            <p:nvPr/>
          </p:nvSpPr>
          <p:spPr bwMode="auto">
            <a:xfrm rot="3681928" flipH="1">
              <a:off x="1800" y="648"/>
              <a:ext cx="1008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495" name="Line 7"/>
            <p:cNvSpPr>
              <a:spLocks noChangeShapeType="1"/>
            </p:cNvSpPr>
            <p:nvPr/>
          </p:nvSpPr>
          <p:spPr bwMode="auto">
            <a:xfrm rot="3681928" flipH="1">
              <a:off x="1560" y="1368"/>
              <a:ext cx="1008" cy="1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9461" name="Oval 8"/>
          <p:cNvSpPr>
            <a:spLocks noChangeArrowheads="1"/>
          </p:cNvSpPr>
          <p:nvPr/>
        </p:nvSpPr>
        <p:spPr bwMode="auto">
          <a:xfrm>
            <a:off x="2743200" y="2917825"/>
            <a:ext cx="304800" cy="304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2" name="Oval 9"/>
          <p:cNvSpPr>
            <a:spLocks noChangeArrowheads="1"/>
          </p:cNvSpPr>
          <p:nvPr/>
        </p:nvSpPr>
        <p:spPr bwMode="auto">
          <a:xfrm>
            <a:off x="1066800" y="2917825"/>
            <a:ext cx="304800" cy="304800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3" name="Oval 10"/>
          <p:cNvSpPr>
            <a:spLocks noChangeArrowheads="1"/>
          </p:cNvSpPr>
          <p:nvPr/>
        </p:nvSpPr>
        <p:spPr bwMode="auto">
          <a:xfrm>
            <a:off x="2133600" y="4060825"/>
            <a:ext cx="304800" cy="304800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4" name="Oval 11"/>
          <p:cNvSpPr>
            <a:spLocks noChangeArrowheads="1"/>
          </p:cNvSpPr>
          <p:nvPr/>
        </p:nvSpPr>
        <p:spPr bwMode="auto">
          <a:xfrm>
            <a:off x="457200" y="4060825"/>
            <a:ext cx="304800" cy="304800"/>
          </a:xfrm>
          <a:prstGeom prst="ellipse">
            <a:avLst/>
          </a:prstGeom>
          <a:solidFill>
            <a:srgbClr val="FF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5" name="Oval 12"/>
          <p:cNvSpPr>
            <a:spLocks noChangeArrowheads="1"/>
          </p:cNvSpPr>
          <p:nvPr/>
        </p:nvSpPr>
        <p:spPr bwMode="auto">
          <a:xfrm>
            <a:off x="1524000" y="33528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6" name="Oval 13"/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7" name="Oval 14"/>
          <p:cNvSpPr>
            <a:spLocks noChangeArrowheads="1"/>
          </p:cNvSpPr>
          <p:nvPr/>
        </p:nvSpPr>
        <p:spPr bwMode="auto">
          <a:xfrm>
            <a:off x="3886200" y="220980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8" name="Oval 15"/>
          <p:cNvSpPr>
            <a:spLocks noChangeArrowheads="1"/>
          </p:cNvSpPr>
          <p:nvPr/>
        </p:nvSpPr>
        <p:spPr bwMode="auto">
          <a:xfrm>
            <a:off x="3276600" y="342900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69" name="Oval 16"/>
          <p:cNvSpPr>
            <a:spLocks noChangeArrowheads="1"/>
          </p:cNvSpPr>
          <p:nvPr/>
        </p:nvSpPr>
        <p:spPr bwMode="auto">
          <a:xfrm>
            <a:off x="914400" y="4648200"/>
            <a:ext cx="304800" cy="3048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70" name="Oval 17"/>
          <p:cNvSpPr>
            <a:spLocks noChangeArrowheads="1"/>
          </p:cNvSpPr>
          <p:nvPr/>
        </p:nvSpPr>
        <p:spPr bwMode="auto">
          <a:xfrm>
            <a:off x="2133600" y="2286000"/>
            <a:ext cx="1600200" cy="1524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19471" name="Line 18"/>
          <p:cNvSpPr>
            <a:spLocks noChangeShapeType="1"/>
          </p:cNvSpPr>
          <p:nvPr/>
        </p:nvSpPr>
        <p:spPr bwMode="auto">
          <a:xfrm>
            <a:off x="2895600" y="30480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72" name="Text Box 20"/>
          <p:cNvSpPr txBox="1">
            <a:spLocks noChangeArrowheads="1"/>
          </p:cNvSpPr>
          <p:nvPr/>
        </p:nvSpPr>
        <p:spPr bwMode="auto">
          <a:xfrm>
            <a:off x="279400" y="1323330"/>
            <a:ext cx="861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>
                <a:latin typeface="Times New Roman" pitchFamily="18" charset="0"/>
              </a:rPr>
              <a:t>For van der Waals interactions use only the nearest images of atoms. </a:t>
            </a:r>
            <a:endParaRPr lang="en-US" altLang="en-US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9473" name="Text Box 21"/>
          <p:cNvSpPr txBox="1">
            <a:spLocks noChangeArrowheads="1"/>
          </p:cNvSpPr>
          <p:nvPr/>
        </p:nvSpPr>
        <p:spPr bwMode="auto">
          <a:xfrm>
            <a:off x="2987675" y="2717800"/>
            <a:ext cx="252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>
                <a:latin typeface="Times New Roman" pitchFamily="18" charset="0"/>
              </a:rPr>
              <a:t>i</a:t>
            </a:r>
          </a:p>
        </p:txBody>
      </p:sp>
      <p:sp>
        <p:nvSpPr>
          <p:cNvPr id="19474" name="Text Box 22"/>
          <p:cNvSpPr txBox="1">
            <a:spLocks noChangeArrowheads="1"/>
          </p:cNvSpPr>
          <p:nvPr/>
        </p:nvSpPr>
        <p:spPr bwMode="auto">
          <a:xfrm>
            <a:off x="1758950" y="3403600"/>
            <a:ext cx="312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>
                <a:latin typeface="Times New Roman" pitchFamily="18" charset="0"/>
              </a:rPr>
              <a:t>j</a:t>
            </a:r>
          </a:p>
        </p:txBody>
      </p:sp>
      <p:sp>
        <p:nvSpPr>
          <p:cNvPr id="19475" name="Text Box 23"/>
          <p:cNvSpPr txBox="1">
            <a:spLocks noChangeArrowheads="1"/>
          </p:cNvSpPr>
          <p:nvPr/>
        </p:nvSpPr>
        <p:spPr bwMode="auto">
          <a:xfrm>
            <a:off x="3541713" y="3411538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i="1">
                <a:latin typeface="Times New Roman" pitchFamily="18" charset="0"/>
              </a:rPr>
              <a:t>j’</a:t>
            </a:r>
            <a:endParaRPr lang="en-US" altLang="en-US" sz="24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76" name="Text Box 24"/>
          <p:cNvSpPr txBox="1">
            <a:spLocks noChangeArrowheads="1"/>
          </p:cNvSpPr>
          <p:nvPr/>
        </p:nvSpPr>
        <p:spPr bwMode="auto">
          <a:xfrm>
            <a:off x="995363" y="5359695"/>
            <a:ext cx="60260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dirty="0">
                <a:latin typeface="Times New Roman" pitchFamily="18" charset="0"/>
              </a:rPr>
              <a:t>Use </a:t>
            </a:r>
            <a:r>
              <a:rPr lang="en-GB" altLang="en-US" sz="2400" b="1" i="1" dirty="0" err="1">
                <a:latin typeface="Times New Roman" pitchFamily="18" charset="0"/>
              </a:rPr>
              <a:t>r</a:t>
            </a:r>
            <a:r>
              <a:rPr lang="en-GB" altLang="en-US" sz="2400" b="1" i="1" baseline="-25000" dirty="0" err="1">
                <a:latin typeface="Times New Roman" pitchFamily="18" charset="0"/>
              </a:rPr>
              <a:t>ij</a:t>
            </a:r>
            <a:r>
              <a:rPr lang="en-GB" altLang="en-US" sz="2400" b="1" i="1" baseline="-25000" dirty="0">
                <a:latin typeface="Times New Roman" pitchFamily="18" charset="0"/>
              </a:rPr>
              <a:t>’</a:t>
            </a:r>
            <a:r>
              <a:rPr lang="en-GB" altLang="en-US" sz="2400" dirty="0">
                <a:latin typeface="Times New Roman" pitchFamily="18" charset="0"/>
              </a:rPr>
              <a:t> not </a:t>
            </a:r>
            <a:r>
              <a:rPr lang="en-GB" altLang="en-US" sz="2400" b="1" i="1" dirty="0" err="1" smtClean="0">
                <a:latin typeface="Times New Roman" pitchFamily="18" charset="0"/>
              </a:rPr>
              <a:t>r</a:t>
            </a:r>
            <a:r>
              <a:rPr lang="en-GB" altLang="en-US" sz="2400" b="1" i="1" baseline="-25000" dirty="0" err="1" smtClean="0">
                <a:latin typeface="Times New Roman" pitchFamily="18" charset="0"/>
              </a:rPr>
              <a:t>ij</a:t>
            </a:r>
            <a:r>
              <a:rPr lang="en-GB" altLang="en-US" sz="2400" baseline="-25000" dirty="0" smtClean="0">
                <a:latin typeface="Times New Roman" pitchFamily="18" charset="0"/>
              </a:rPr>
              <a:t> </a:t>
            </a:r>
            <a:r>
              <a:rPr lang="en-GB" altLang="en-US" sz="2400" dirty="0" smtClean="0">
                <a:latin typeface="Times New Roman" pitchFamily="18" charset="0"/>
              </a:rPr>
              <a:t>for the interaction of atom </a:t>
            </a:r>
            <a:r>
              <a:rPr lang="en-GB" altLang="en-US" sz="2400" i="1" dirty="0" err="1" smtClean="0">
                <a:latin typeface="Times New Roman" pitchFamily="18" charset="0"/>
              </a:rPr>
              <a:t>i</a:t>
            </a:r>
            <a:r>
              <a:rPr lang="en-GB" altLang="en-US" sz="2400" dirty="0" smtClean="0">
                <a:latin typeface="Times New Roman" pitchFamily="18" charset="0"/>
              </a:rPr>
              <a:t> and </a:t>
            </a:r>
            <a:r>
              <a:rPr lang="en-GB" altLang="en-US" sz="2400" i="1" dirty="0" smtClean="0">
                <a:latin typeface="Times New Roman" pitchFamily="18" charset="0"/>
              </a:rPr>
              <a:t>j</a:t>
            </a:r>
            <a:r>
              <a:rPr lang="en-GB" altLang="en-US" sz="2400" dirty="0" smtClean="0">
                <a:latin typeface="Times New Roman" pitchFamily="18" charset="0"/>
              </a:rPr>
              <a:t>.</a:t>
            </a:r>
            <a:endParaRPr lang="en-GB" altLang="en-US" sz="2400" dirty="0">
              <a:latin typeface="Times New Roman" pitchFamily="18" charset="0"/>
            </a:endParaRPr>
          </a:p>
        </p:txBody>
      </p:sp>
      <p:sp>
        <p:nvSpPr>
          <p:cNvPr id="19479" name="Line 28"/>
          <p:cNvSpPr>
            <a:spLocks noChangeShapeType="1"/>
          </p:cNvSpPr>
          <p:nvPr/>
        </p:nvSpPr>
        <p:spPr bwMode="auto">
          <a:xfrm>
            <a:off x="1149350" y="3867150"/>
            <a:ext cx="1706563" cy="7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80" name="Line 29"/>
          <p:cNvSpPr>
            <a:spLocks noChangeShapeType="1"/>
          </p:cNvSpPr>
          <p:nvPr/>
        </p:nvSpPr>
        <p:spPr bwMode="auto">
          <a:xfrm flipV="1">
            <a:off x="1138238" y="2732088"/>
            <a:ext cx="617537" cy="11318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81" name="Text Box 30"/>
          <p:cNvSpPr txBox="1">
            <a:spLocks noChangeArrowheads="1"/>
          </p:cNvSpPr>
          <p:nvPr/>
        </p:nvSpPr>
        <p:spPr bwMode="auto">
          <a:xfrm>
            <a:off x="995363" y="3187700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 i="1">
                <a:latin typeface="Times New Roman" pitchFamily="18" charset="0"/>
              </a:rPr>
              <a:t>a</a:t>
            </a:r>
          </a:p>
        </p:txBody>
      </p:sp>
      <p:sp>
        <p:nvSpPr>
          <p:cNvPr id="19482" name="Text Box 31"/>
          <p:cNvSpPr txBox="1">
            <a:spLocks noChangeArrowheads="1"/>
          </p:cNvSpPr>
          <p:nvPr/>
        </p:nvSpPr>
        <p:spPr bwMode="auto">
          <a:xfrm>
            <a:off x="1609725" y="3821113"/>
            <a:ext cx="64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1" i="1">
                <a:latin typeface="Times New Roman" pitchFamily="18" charset="0"/>
              </a:rPr>
              <a:t>b</a:t>
            </a:r>
          </a:p>
        </p:txBody>
      </p:sp>
      <p:sp>
        <p:nvSpPr>
          <p:cNvPr id="19483" name="Text Box 32"/>
          <p:cNvSpPr txBox="1">
            <a:spLocks noChangeArrowheads="1"/>
          </p:cNvSpPr>
          <p:nvPr/>
        </p:nvSpPr>
        <p:spPr bwMode="auto">
          <a:xfrm>
            <a:off x="3144838" y="2925763"/>
            <a:ext cx="485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b="1" i="1">
                <a:latin typeface="Times New Roman" pitchFamily="18" charset="0"/>
              </a:rPr>
              <a:t>r</a:t>
            </a:r>
            <a:r>
              <a:rPr lang="en-GB" altLang="en-US" sz="2400" b="1" i="1" baseline="-25000">
                <a:latin typeface="Times New Roman" pitchFamily="18" charset="0"/>
              </a:rPr>
              <a:t>ij’</a:t>
            </a:r>
            <a:endParaRPr lang="en-GB" altLang="en-US" sz="2400" b="1">
              <a:latin typeface="Times New Roman" pitchFamily="18" charset="0"/>
            </a:endParaRPr>
          </a:p>
        </p:txBody>
      </p:sp>
      <p:sp>
        <p:nvSpPr>
          <p:cNvPr id="19484" name="Text Box 33"/>
          <p:cNvSpPr txBox="1">
            <a:spLocks noChangeArrowheads="1"/>
          </p:cNvSpPr>
          <p:nvPr/>
        </p:nvSpPr>
        <p:spPr bwMode="auto">
          <a:xfrm>
            <a:off x="1744663" y="2860675"/>
            <a:ext cx="417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b="1" i="1">
                <a:latin typeface="Times New Roman" pitchFamily="18" charset="0"/>
              </a:rPr>
              <a:t>r</a:t>
            </a:r>
            <a:r>
              <a:rPr lang="en-GB" altLang="en-US" sz="2400" b="1" i="1" baseline="-25000">
                <a:latin typeface="Times New Roman" pitchFamily="18" charset="0"/>
              </a:rPr>
              <a:t>ij</a:t>
            </a:r>
            <a:endParaRPr lang="en-GB" altLang="en-US" sz="2400" b="1">
              <a:latin typeface="Times New Roman" pitchFamily="18" charset="0"/>
            </a:endParaRPr>
          </a:p>
        </p:txBody>
      </p:sp>
      <p:sp>
        <p:nvSpPr>
          <p:cNvPr id="19485" name="Line 34"/>
          <p:cNvSpPr>
            <a:spLocks noChangeShapeType="1"/>
          </p:cNvSpPr>
          <p:nvPr/>
        </p:nvSpPr>
        <p:spPr bwMode="auto">
          <a:xfrm flipH="1">
            <a:off x="1660525" y="3062288"/>
            <a:ext cx="1250950" cy="455612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86" name="Text Box 35"/>
          <p:cNvSpPr txBox="1">
            <a:spLocks noChangeArrowheads="1"/>
          </p:cNvSpPr>
          <p:nvPr/>
        </p:nvSpPr>
        <p:spPr bwMode="auto">
          <a:xfrm>
            <a:off x="2867025" y="1824038"/>
            <a:ext cx="617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 defTabSz="762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400" b="1" i="1">
                <a:latin typeface="Times New Roman" pitchFamily="18" charset="0"/>
              </a:rPr>
              <a:t>r</a:t>
            </a:r>
            <a:r>
              <a:rPr lang="en-GB" altLang="en-US" sz="2400" b="1" i="1" baseline="-25000">
                <a:latin typeface="Times New Roman" pitchFamily="18" charset="0"/>
              </a:rPr>
              <a:t>cut</a:t>
            </a:r>
            <a:endParaRPr lang="en-GB" altLang="en-US" sz="2400" b="1">
              <a:latin typeface="Times New Roman" pitchFamily="18" charset="0"/>
            </a:endParaRPr>
          </a:p>
        </p:txBody>
      </p:sp>
      <p:sp>
        <p:nvSpPr>
          <p:cNvPr id="19490" name="Text Box 39"/>
          <p:cNvSpPr txBox="1">
            <a:spLocks noChangeArrowheads="1"/>
          </p:cNvSpPr>
          <p:nvPr/>
        </p:nvSpPr>
        <p:spPr bwMode="auto">
          <a:xfrm>
            <a:off x="4825976" y="2061105"/>
            <a:ext cx="3933825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dirty="0" smtClean="0">
                <a:latin typeface="Times New Roman" pitchFamily="18" charset="0"/>
              </a:rPr>
              <a:t>This means that th</a:t>
            </a:r>
            <a:r>
              <a:rPr lang="en-US" altLang="en-US" sz="2000" dirty="0" smtClean="0">
                <a:latin typeface="Times New Roman" pitchFamily="18" charset="0"/>
              </a:rPr>
              <a:t>e simulation cell size has to be sufficient so that the potential cut off is less that half the shortest simulation cell dimension.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dirty="0" smtClean="0">
                <a:latin typeface="Times New Roman" pitchFamily="18" charset="0"/>
              </a:rPr>
              <a:t>Generally </a:t>
            </a:r>
            <a:r>
              <a:rPr lang="en-US" altLang="en-US" sz="2000" i="1" dirty="0" err="1" smtClean="0">
                <a:latin typeface="Times New Roman" pitchFamily="18" charset="0"/>
              </a:rPr>
              <a:t>r</a:t>
            </a:r>
            <a:r>
              <a:rPr lang="en-US" altLang="en-US" sz="2000" i="1" baseline="-25000" dirty="0" err="1" smtClean="0">
                <a:latin typeface="Times New Roman" pitchFamily="18" charset="0"/>
              </a:rPr>
              <a:t>cut</a:t>
            </a:r>
            <a:r>
              <a:rPr lang="en-US" altLang="en-US" sz="2000" dirty="0" smtClean="0">
                <a:latin typeface="Times New Roman" pitchFamily="18" charset="0"/>
              </a:rPr>
              <a:t> in the range 8 – 15 Å is required to converge the potential calculation.</a:t>
            </a:r>
            <a:endParaRPr lang="en-US" altLang="en-US" sz="20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0E66E-CFD4-4C3E-BE58-8509313C5B4C}" type="slidenum">
              <a:rPr lang="en-GB"/>
              <a:pPr>
                <a:defRPr/>
              </a:pPr>
              <a:t>16</a:t>
            </a:fld>
            <a:endParaRPr lang="en-GB"/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title"/>
          </p:nvPr>
        </p:nvSpPr>
        <p:spPr>
          <a:xfrm>
            <a:off x="795338" y="0"/>
            <a:ext cx="7772400" cy="1333500"/>
          </a:xfrm>
        </p:spPr>
        <p:txBody>
          <a:bodyPr/>
          <a:lstStyle/>
          <a:p>
            <a:pPr eaLnBrk="1" hangingPunct="1"/>
            <a:r>
              <a:rPr lang="en-GB" altLang="en-US" sz="3200" smtClean="0">
                <a:solidFill>
                  <a:srgbClr val="FF6600"/>
                </a:solidFill>
                <a:latin typeface="Times New Roman" pitchFamily="18" charset="0"/>
              </a:rPr>
              <a:t>Key Stages in MD Simulation</a:t>
            </a:r>
          </a:p>
        </p:txBody>
      </p:sp>
      <p:sp>
        <p:nvSpPr>
          <p:cNvPr id="2150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3630613" y="1322388"/>
            <a:ext cx="4959350" cy="4845050"/>
          </a:xfrm>
        </p:spPr>
        <p:txBody>
          <a:bodyPr/>
          <a:lstStyle/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Set up initial system</a:t>
            </a:r>
            <a:br>
              <a:rPr lang="en-GB" altLang="en-US" sz="2400" i="1" smtClean="0">
                <a:latin typeface="Times New Roman" pitchFamily="18" charset="0"/>
              </a:rPr>
            </a:br>
            <a:r>
              <a:rPr lang="en-GB" altLang="en-US" sz="2400" i="1" smtClean="0">
                <a:latin typeface="Times New Roman" pitchFamily="18" charset="0"/>
              </a:rPr>
              <a:t>	</a:t>
            </a:r>
            <a:r>
              <a:rPr lang="en-GB" altLang="en-US" sz="2000" i="1" smtClean="0">
                <a:latin typeface="Times New Roman" pitchFamily="18" charset="0"/>
              </a:rPr>
              <a:t>positions of atoms and initial 	velocities (Boltzmann with random 	directions)</a:t>
            </a:r>
          </a:p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Calculate atomic forces</a:t>
            </a:r>
            <a:br>
              <a:rPr lang="en-GB" altLang="en-US" sz="2400" i="1" smtClean="0">
                <a:latin typeface="Times New Roman" pitchFamily="18" charset="0"/>
              </a:rPr>
            </a:br>
            <a:r>
              <a:rPr lang="en-GB" altLang="en-US" sz="2000" i="1" smtClean="0">
                <a:latin typeface="Times New Roman" pitchFamily="18" charset="0"/>
              </a:rPr>
              <a:t>	based on potential model.</a:t>
            </a:r>
          </a:p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Calculate atomic motion</a:t>
            </a:r>
            <a:br>
              <a:rPr lang="en-GB" altLang="en-US" sz="2400" i="1" smtClean="0">
                <a:latin typeface="Times New Roman" pitchFamily="18" charset="0"/>
              </a:rPr>
            </a:br>
            <a:r>
              <a:rPr lang="en-GB" altLang="en-US" sz="2400" i="1" smtClean="0">
                <a:latin typeface="Times New Roman" pitchFamily="18" charset="0"/>
              </a:rPr>
              <a:t>	</a:t>
            </a:r>
            <a:r>
              <a:rPr lang="en-GB" altLang="en-US" sz="2000" i="1" smtClean="0">
                <a:latin typeface="Times New Roman" pitchFamily="18" charset="0"/>
              </a:rPr>
              <a:t>via the integration algorithm, </a:t>
            </a:r>
            <a:br>
              <a:rPr lang="en-GB" altLang="en-US" sz="2000" i="1" smtClean="0">
                <a:latin typeface="Times New Roman" pitchFamily="18" charset="0"/>
              </a:rPr>
            </a:br>
            <a:r>
              <a:rPr lang="en-GB" altLang="en-US" sz="2000" i="1" smtClean="0">
                <a:latin typeface="Times New Roman" pitchFamily="18" charset="0"/>
              </a:rPr>
              <a:t>	e.g. Verlet.</a:t>
            </a:r>
          </a:p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Calculate physical properties</a:t>
            </a:r>
          </a:p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Repeat !</a:t>
            </a:r>
          </a:p>
          <a:p>
            <a:pPr marL="0" indent="0" eaLnBrk="1" hangingPunct="1">
              <a:buFontTx/>
              <a:buChar char="•"/>
            </a:pPr>
            <a:r>
              <a:rPr lang="en-GB" altLang="en-US" sz="2400" i="1" smtClean="0">
                <a:latin typeface="Times New Roman" pitchFamily="18" charset="0"/>
              </a:rPr>
              <a:t>Produce final summary</a:t>
            </a:r>
          </a:p>
        </p:txBody>
      </p:sp>
      <p:grpSp>
        <p:nvGrpSpPr>
          <p:cNvPr id="21509" name="Group 8"/>
          <p:cNvGrpSpPr>
            <a:grpSpLocks/>
          </p:cNvGrpSpPr>
          <p:nvPr/>
        </p:nvGrpSpPr>
        <p:grpSpPr bwMode="auto">
          <a:xfrm>
            <a:off x="1358900" y="1700213"/>
            <a:ext cx="1546225" cy="4640262"/>
            <a:chOff x="720" y="1008"/>
            <a:chExt cx="720" cy="2160"/>
          </a:xfrm>
        </p:grpSpPr>
        <p:grpSp>
          <p:nvGrpSpPr>
            <p:cNvPr id="21518" name="Group 9"/>
            <p:cNvGrpSpPr>
              <a:grpSpLocks/>
            </p:cNvGrpSpPr>
            <p:nvPr/>
          </p:nvGrpSpPr>
          <p:grpSpPr bwMode="auto">
            <a:xfrm>
              <a:off x="720" y="1008"/>
              <a:ext cx="720" cy="480"/>
              <a:chOff x="720" y="1008"/>
              <a:chExt cx="720" cy="480"/>
            </a:xfrm>
          </p:grpSpPr>
          <p:sp>
            <p:nvSpPr>
              <p:cNvPr id="21529" name="Rectangle 10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720" cy="2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>
                  <a:latin typeface="Lucida Grande" pitchFamily="84" charset="0"/>
                </a:endParaRPr>
              </a:p>
            </p:txBody>
          </p:sp>
          <p:sp>
            <p:nvSpPr>
              <p:cNvPr id="21530" name="Line 11"/>
              <p:cNvSpPr>
                <a:spLocks noChangeShapeType="1"/>
              </p:cNvSpPr>
              <p:nvPr/>
            </p:nvSpPr>
            <p:spPr bwMode="auto">
              <a:xfrm>
                <a:off x="1056" y="12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21519" name="Group 12"/>
            <p:cNvGrpSpPr>
              <a:grpSpLocks/>
            </p:cNvGrpSpPr>
            <p:nvPr/>
          </p:nvGrpSpPr>
          <p:grpSpPr bwMode="auto">
            <a:xfrm>
              <a:off x="720" y="1488"/>
              <a:ext cx="720" cy="480"/>
              <a:chOff x="720" y="1008"/>
              <a:chExt cx="720" cy="480"/>
            </a:xfrm>
          </p:grpSpPr>
          <p:sp>
            <p:nvSpPr>
              <p:cNvPr id="21527" name="Rectangle 13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720" cy="2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>
                  <a:latin typeface="Lucida Grande" pitchFamily="84" charset="0"/>
                </a:endParaRPr>
              </a:p>
            </p:txBody>
          </p:sp>
          <p:sp>
            <p:nvSpPr>
              <p:cNvPr id="21528" name="Line 14"/>
              <p:cNvSpPr>
                <a:spLocks noChangeShapeType="1"/>
              </p:cNvSpPr>
              <p:nvPr/>
            </p:nvSpPr>
            <p:spPr bwMode="auto">
              <a:xfrm>
                <a:off x="1056" y="12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21520" name="Group 15"/>
            <p:cNvGrpSpPr>
              <a:grpSpLocks/>
            </p:cNvGrpSpPr>
            <p:nvPr/>
          </p:nvGrpSpPr>
          <p:grpSpPr bwMode="auto">
            <a:xfrm>
              <a:off x="720" y="1968"/>
              <a:ext cx="720" cy="480"/>
              <a:chOff x="720" y="1008"/>
              <a:chExt cx="720" cy="480"/>
            </a:xfrm>
          </p:grpSpPr>
          <p:sp>
            <p:nvSpPr>
              <p:cNvPr id="21525" name="Rectangle 16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720" cy="2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>
                  <a:latin typeface="Lucida Grande" pitchFamily="84" charset="0"/>
                </a:endParaRPr>
              </a:p>
            </p:txBody>
          </p:sp>
          <p:sp>
            <p:nvSpPr>
              <p:cNvPr id="21526" name="Line 17"/>
              <p:cNvSpPr>
                <a:spLocks noChangeShapeType="1"/>
              </p:cNvSpPr>
              <p:nvPr/>
            </p:nvSpPr>
            <p:spPr bwMode="auto">
              <a:xfrm>
                <a:off x="1056" y="12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21521" name="Group 18"/>
            <p:cNvGrpSpPr>
              <a:grpSpLocks/>
            </p:cNvGrpSpPr>
            <p:nvPr/>
          </p:nvGrpSpPr>
          <p:grpSpPr bwMode="auto">
            <a:xfrm>
              <a:off x="720" y="2448"/>
              <a:ext cx="720" cy="480"/>
              <a:chOff x="720" y="1008"/>
              <a:chExt cx="720" cy="480"/>
            </a:xfrm>
          </p:grpSpPr>
          <p:sp>
            <p:nvSpPr>
              <p:cNvPr id="21523" name="Rectangle 19"/>
              <p:cNvSpPr>
                <a:spLocks noChangeArrowheads="1"/>
              </p:cNvSpPr>
              <p:nvPr/>
            </p:nvSpPr>
            <p:spPr bwMode="auto">
              <a:xfrm>
                <a:off x="720" y="1008"/>
                <a:ext cx="720" cy="2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32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itchFamily="34" charset="0"/>
                    <a:ea typeface="ヒラギノ角ゴ Pro W3" pitchFamily="84" charset="-128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 sz="2400">
                  <a:latin typeface="Lucida Grande" pitchFamily="84" charset="0"/>
                </a:endParaRPr>
              </a:p>
            </p:txBody>
          </p:sp>
          <p:sp>
            <p:nvSpPr>
              <p:cNvPr id="21524" name="Line 20"/>
              <p:cNvSpPr>
                <a:spLocks noChangeShapeType="1"/>
              </p:cNvSpPr>
              <p:nvPr/>
            </p:nvSpPr>
            <p:spPr bwMode="auto">
              <a:xfrm>
                <a:off x="1056" y="12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1522" name="Rectangle 21"/>
            <p:cNvSpPr>
              <a:spLocks noChangeArrowheads="1"/>
            </p:cNvSpPr>
            <p:nvPr/>
          </p:nvSpPr>
          <p:spPr bwMode="auto">
            <a:xfrm>
              <a:off x="720" y="2928"/>
              <a:ext cx="720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latin typeface="Lucida Grande" pitchFamily="84" charset="0"/>
              </a:endParaRPr>
            </a:p>
          </p:txBody>
        </p:sp>
      </p:grpSp>
      <p:sp>
        <p:nvSpPr>
          <p:cNvPr id="21510" name="Line 22"/>
          <p:cNvSpPr>
            <a:spLocks noChangeShapeType="1"/>
          </p:cNvSpPr>
          <p:nvPr/>
        </p:nvSpPr>
        <p:spPr bwMode="auto">
          <a:xfrm flipV="1">
            <a:off x="739775" y="2422525"/>
            <a:ext cx="0" cy="3092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1" name="Line 23"/>
          <p:cNvSpPr>
            <a:spLocks noChangeShapeType="1"/>
          </p:cNvSpPr>
          <p:nvPr/>
        </p:nvSpPr>
        <p:spPr bwMode="auto">
          <a:xfrm>
            <a:off x="739775" y="2422525"/>
            <a:ext cx="1339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1512" name="Line 24"/>
          <p:cNvSpPr>
            <a:spLocks noChangeShapeType="1"/>
          </p:cNvSpPr>
          <p:nvPr/>
        </p:nvSpPr>
        <p:spPr bwMode="auto">
          <a:xfrm flipH="1">
            <a:off x="739775" y="5514975"/>
            <a:ext cx="13398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66329" name="Text Box 25"/>
          <p:cNvSpPr txBox="1">
            <a:spLocks noChangeArrowheads="1"/>
          </p:cNvSpPr>
          <p:nvPr/>
        </p:nvSpPr>
        <p:spPr bwMode="auto">
          <a:xfrm>
            <a:off x="1565275" y="1803400"/>
            <a:ext cx="8937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Initialise</a:t>
            </a:r>
          </a:p>
        </p:txBody>
      </p:sp>
      <p:sp>
        <p:nvSpPr>
          <p:cNvPr id="866330" name="Text Box 26"/>
          <p:cNvSpPr txBox="1">
            <a:spLocks noChangeArrowheads="1"/>
          </p:cNvSpPr>
          <p:nvPr/>
        </p:nvSpPr>
        <p:spPr bwMode="auto">
          <a:xfrm>
            <a:off x="1668463" y="2835275"/>
            <a:ext cx="766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Forces</a:t>
            </a:r>
          </a:p>
        </p:txBody>
      </p:sp>
      <p:sp>
        <p:nvSpPr>
          <p:cNvPr id="866331" name="Text Box 27"/>
          <p:cNvSpPr txBox="1">
            <a:spLocks noChangeArrowheads="1"/>
          </p:cNvSpPr>
          <p:nvPr/>
        </p:nvSpPr>
        <p:spPr bwMode="auto">
          <a:xfrm>
            <a:off x="1668463" y="3865563"/>
            <a:ext cx="763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Motion</a:t>
            </a:r>
          </a:p>
        </p:txBody>
      </p:sp>
      <p:sp>
        <p:nvSpPr>
          <p:cNvPr id="866332" name="Text Box 28"/>
          <p:cNvSpPr txBox="1">
            <a:spLocks noChangeArrowheads="1"/>
          </p:cNvSpPr>
          <p:nvPr/>
        </p:nvSpPr>
        <p:spPr bwMode="auto">
          <a:xfrm>
            <a:off x="1462088" y="4897438"/>
            <a:ext cx="10620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Properties</a:t>
            </a:r>
          </a:p>
        </p:txBody>
      </p:sp>
      <p:sp>
        <p:nvSpPr>
          <p:cNvPr id="866333" name="Text Box 29"/>
          <p:cNvSpPr txBox="1">
            <a:spLocks noChangeArrowheads="1"/>
          </p:cNvSpPr>
          <p:nvPr/>
        </p:nvSpPr>
        <p:spPr bwMode="auto">
          <a:xfrm>
            <a:off x="1462088" y="5927725"/>
            <a:ext cx="1143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z="14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Summarise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EB36D5-9D60-499C-A15D-360F47859F37}" type="slidenum">
              <a:rPr lang="en-GB"/>
              <a:pPr>
                <a:defRPr/>
              </a:pPr>
              <a:t>17</a:t>
            </a:fld>
            <a:endParaRPr lang="en-GB"/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58750"/>
            <a:ext cx="2828925" cy="657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3473450" y="0"/>
            <a:ext cx="54356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GB" altLang="en-US" sz="2800">
                <a:solidFill>
                  <a:srgbClr val="FF0000"/>
                </a:solidFill>
                <a:latin typeface="Times New Roman" pitchFamily="18" charset="0"/>
              </a:rPr>
              <a:t>Lennard-Jones Spheres (Argon).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3705225" y="1250950"/>
            <a:ext cx="484187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Provides a relatively simple system in which the ideas of using molecular dynamics to study kinetics and thermodynamics of physical processes can be tested.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Here a simulation of Ar condensation at the surface of a polyethylene film is simulated.</a:t>
            </a:r>
          </a:p>
          <a:p>
            <a:pPr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System size: </a:t>
            </a:r>
            <a:br>
              <a:rPr lang="en-US" altLang="en-US" sz="200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Film consists of 374 chains, 70 sites each.</a:t>
            </a:r>
            <a:br>
              <a:rPr lang="en-US" altLang="en-US" sz="200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Vapor phase: 5000 argon atoms.</a:t>
            </a:r>
            <a:br>
              <a:rPr lang="en-US" altLang="en-US" sz="2000"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Run times: 1ns equilibration of components.</a:t>
            </a:r>
          </a:p>
          <a:p>
            <a:pPr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  <a:cs typeface="Times New Roman" pitchFamily="18" charset="0"/>
              </a:rPr>
              <a:t>	    12 ns run times.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3162300" y="5881688"/>
            <a:ext cx="6149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8" charset="0"/>
              </a:rPr>
              <a:t>R. Rozas &amp; T. Kraska, </a:t>
            </a:r>
            <a:r>
              <a:rPr lang="en-US" altLang="en-US" sz="1600" i="1">
                <a:latin typeface="Times New Roman" pitchFamily="18" charset="0"/>
              </a:rPr>
              <a:t>J. Phys. Chem. C,</a:t>
            </a:r>
            <a:r>
              <a:rPr lang="en-US" altLang="en-US" sz="1600">
                <a:latin typeface="Times New Roman" pitchFamily="18" charset="0"/>
              </a:rPr>
              <a:t> </a:t>
            </a:r>
            <a:r>
              <a:rPr lang="en-US" altLang="en-US" sz="1600" b="1">
                <a:latin typeface="Times New Roman" pitchFamily="18" charset="0"/>
              </a:rPr>
              <a:t>111</a:t>
            </a:r>
            <a:r>
              <a:rPr lang="en-US" altLang="en-US" sz="1600">
                <a:latin typeface="Times New Roman" pitchFamily="18" charset="0"/>
              </a:rPr>
              <a:t>, 15784, (2007).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45878-9A55-4AB9-B0C6-56183B199CF6}" type="slidenum">
              <a:rPr lang="en-GB"/>
              <a:pPr>
                <a:defRPr/>
              </a:pPr>
              <a:t>18</a:t>
            </a:fld>
            <a:endParaRPr lang="en-GB"/>
          </a:p>
        </p:txBody>
      </p:sp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-268288" y="0"/>
            <a:ext cx="6689726" cy="1333500"/>
          </a:xfrm>
        </p:spPr>
        <p:txBody>
          <a:bodyPr/>
          <a:lstStyle/>
          <a:p>
            <a:pPr eaLnBrk="1" hangingPunct="1"/>
            <a:r>
              <a:rPr lang="en-GB" altLang="en-US" sz="3200" smtClean="0">
                <a:solidFill>
                  <a:srgbClr val="FF6600"/>
                </a:solidFill>
                <a:latin typeface="Times New Roman" pitchFamily="18" charset="0"/>
              </a:rPr>
              <a:t>System Properties (1)</a:t>
            </a: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95300" y="1082675"/>
            <a:ext cx="4810125" cy="915988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0" indent="4763" eaLnBrk="1" hangingPunct="1">
              <a:tabLst>
                <a:tab pos="282575" algn="l"/>
              </a:tabLst>
            </a:pPr>
            <a:r>
              <a:rPr lang="en-GB" altLang="en-US" sz="2400" smtClean="0">
                <a:latin typeface="Times New Roman" pitchFamily="18" charset="0"/>
              </a:rPr>
              <a:t>Thermodynamic Properties</a:t>
            </a:r>
            <a:br>
              <a:rPr lang="en-GB" altLang="en-US" sz="2400" smtClean="0">
                <a:latin typeface="Times New Roman" pitchFamily="18" charset="0"/>
              </a:rPr>
            </a:br>
            <a:r>
              <a:rPr lang="en-GB" altLang="en-US" sz="2400" smtClean="0">
                <a:latin typeface="Times New Roman" pitchFamily="18" charset="0"/>
              </a:rPr>
              <a:t>MD Kinetic Energy:</a:t>
            </a:r>
          </a:p>
          <a:p>
            <a:pPr marL="119063" lvl="1" indent="0" eaLnBrk="1" hangingPunct="1">
              <a:buFontTx/>
              <a:buNone/>
              <a:tabLst>
                <a:tab pos="282575" algn="l"/>
              </a:tabLst>
            </a:pPr>
            <a:endParaRPr lang="en-GB" altLang="en-US" sz="2400" smtClean="0"/>
          </a:p>
          <a:p>
            <a:pPr marL="119063" lvl="1" indent="0" eaLnBrk="1" hangingPunct="1">
              <a:buFontTx/>
              <a:buNone/>
              <a:tabLst>
                <a:tab pos="282575" algn="l"/>
              </a:tabLst>
            </a:pPr>
            <a:endParaRPr lang="en-GB" altLang="en-US" sz="2400" smtClean="0"/>
          </a:p>
          <a:p>
            <a:pPr marL="119063" lvl="1" indent="0" eaLnBrk="1" hangingPunct="1">
              <a:buFontTx/>
              <a:buNone/>
              <a:tabLst>
                <a:tab pos="282575" algn="l"/>
              </a:tabLst>
            </a:pPr>
            <a:endParaRPr lang="en-GB" altLang="en-US" smtClean="0"/>
          </a:p>
        </p:txBody>
      </p:sp>
      <p:graphicFrame>
        <p:nvGraphicFramePr>
          <p:cNvPr id="2355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66850" y="2271713"/>
          <a:ext cx="327501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Equation" r:id="rId3" imgW="3290253" imgH="1035791" progId="Equation.3">
                  <p:embed/>
                </p:oleObj>
              </mc:Choice>
              <mc:Fallback>
                <p:oleObj name="Equation" r:id="rId3" imgW="3290253" imgH="1035791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2271713"/>
                        <a:ext cx="3275013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4">
            <a:hlinkClick r:id="" action="ppaction://ole?verb=0"/>
          </p:cNvPr>
          <p:cNvGraphicFramePr>
            <a:graphicFrameLocks/>
          </p:cNvGraphicFramePr>
          <p:nvPr/>
        </p:nvGraphicFramePr>
        <p:xfrm>
          <a:off x="1441450" y="5257800"/>
          <a:ext cx="2855913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5" imgW="2871335" imgH="973905" progId="Equation.3">
                  <p:embed/>
                </p:oleObj>
              </mc:Choice>
              <mc:Fallback>
                <p:oleObj name="Equation" r:id="rId5" imgW="2871335" imgH="97390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1450" y="5257800"/>
                        <a:ext cx="2855913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40"/>
          <a:stretch>
            <a:fillRect/>
          </a:stretch>
        </p:blipFill>
        <p:spPr bwMode="auto">
          <a:xfrm>
            <a:off x="5916613" y="0"/>
            <a:ext cx="2828925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1485900"/>
            <a:ext cx="3622675" cy="514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360363" y="3503613"/>
            <a:ext cx="45339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</a:rPr>
              <a:t>The average &lt;...&gt; kinetic energy per particle is directly related to the statistical mechanics definition of temperature:</a:t>
            </a:r>
          </a:p>
          <a:p>
            <a:pPr>
              <a:spcBef>
                <a:spcPct val="50000"/>
              </a:spcBef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114300" y="6361113"/>
            <a:ext cx="614997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latin typeface="Times New Roman" pitchFamily="18" charset="0"/>
              </a:rPr>
              <a:t>Data from: R. Rozas &amp; T. Kraska, </a:t>
            </a:r>
            <a:r>
              <a:rPr lang="en-US" altLang="en-US" sz="1600" i="1">
                <a:latin typeface="Times New Roman" pitchFamily="18" charset="0"/>
              </a:rPr>
              <a:t>J. Phys. Chem. C,</a:t>
            </a:r>
            <a:r>
              <a:rPr lang="en-US" altLang="en-US" sz="1600">
                <a:latin typeface="Times New Roman" pitchFamily="18" charset="0"/>
              </a:rPr>
              <a:t> </a:t>
            </a:r>
            <a:r>
              <a:rPr lang="en-US" altLang="en-US" sz="1600" b="1">
                <a:latin typeface="Times New Roman" pitchFamily="18" charset="0"/>
              </a:rPr>
              <a:t>111</a:t>
            </a:r>
            <a:r>
              <a:rPr lang="en-US" altLang="en-US" sz="1600">
                <a:latin typeface="Times New Roman" pitchFamily="18" charset="0"/>
              </a:rPr>
              <a:t>, 15784, (2007).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BE6853-D20B-4F63-A377-4DC43B8AD592}" type="slidenum">
              <a:rPr lang="en-GB"/>
              <a:pPr>
                <a:defRPr/>
              </a:pPr>
              <a:t>19</a:t>
            </a:fld>
            <a:endParaRPr lang="en-GB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solidFill>
                  <a:srgbClr val="FF0000"/>
                </a:solidFill>
                <a:latin typeface="Times New Roman" pitchFamily="18" charset="0"/>
              </a:rPr>
              <a:t>Velocity scaling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381000" y="1143000"/>
            <a:ext cx="853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To get around the problem of temperature drift we can simply remove or inject kinetic energy by scaling the velocities in the initial stages of the calculation:</a:t>
            </a:r>
          </a:p>
        </p:txBody>
      </p:sp>
      <p:graphicFrame>
        <p:nvGraphicFramePr>
          <p:cNvPr id="24581" name="Object 4"/>
          <p:cNvGraphicFramePr>
            <a:graphicFrameLocks noChangeAspect="1"/>
          </p:cNvGraphicFramePr>
          <p:nvPr/>
        </p:nvGraphicFramePr>
        <p:xfrm>
          <a:off x="2243138" y="2127250"/>
          <a:ext cx="48418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Equation" r:id="rId3" imgW="2819400" imgH="495300" progId="Equation.3">
                  <p:embed/>
                </p:oleObj>
              </mc:Choice>
              <mc:Fallback>
                <p:oleObj name="Equation" r:id="rId3" imgW="2819400" imgH="495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138" y="2127250"/>
                        <a:ext cx="48418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514350" y="3259138"/>
            <a:ext cx="7848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Where </a:t>
            </a:r>
            <a:r>
              <a:rPr lang="en-US" altLang="en-US" sz="2000" i="1">
                <a:latin typeface="Times New Roman" pitchFamily="18" charset="0"/>
              </a:rPr>
              <a:t>T(set)</a:t>
            </a:r>
            <a:r>
              <a:rPr lang="en-US" altLang="en-US" sz="2000">
                <a:latin typeface="Times New Roman" pitchFamily="18" charset="0"/>
              </a:rPr>
              <a:t> is the target temperature for the simulation. This technique is referred to as velocity scaling and is used during the equilibration period of the simulation.</a:t>
            </a:r>
          </a:p>
        </p:txBody>
      </p:sp>
      <p:graphicFrame>
        <p:nvGraphicFramePr>
          <p:cNvPr id="24583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892175" y="284163"/>
          <a:ext cx="20732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Equation" r:id="rId5" imgW="2871335" imgH="973905" progId="Equation.3">
                  <p:embed/>
                </p:oleObj>
              </mc:Choice>
              <mc:Fallback>
                <p:oleObj name="Equation" r:id="rId5" imgW="2871335" imgH="97390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284163"/>
                        <a:ext cx="20732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584" name="Group 11"/>
          <p:cNvGrpSpPr>
            <a:grpSpLocks/>
          </p:cNvGrpSpPr>
          <p:nvPr/>
        </p:nvGrpSpPr>
        <p:grpSpPr bwMode="auto">
          <a:xfrm>
            <a:off x="2138363" y="3863975"/>
            <a:ext cx="4214812" cy="2814638"/>
            <a:chOff x="1918" y="2527"/>
            <a:chExt cx="2655" cy="1773"/>
          </a:xfrm>
        </p:grpSpPr>
        <p:pic>
          <p:nvPicPr>
            <p:cNvPr id="24586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" y="2527"/>
              <a:ext cx="2491" cy="1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87" name="Text Box 8"/>
            <p:cNvSpPr txBox="1">
              <a:spLocks noChangeArrowheads="1"/>
            </p:cNvSpPr>
            <p:nvPr/>
          </p:nvSpPr>
          <p:spPr bwMode="auto">
            <a:xfrm rot="-5400000">
              <a:off x="1448" y="3144"/>
              <a:ext cx="11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>
                  <a:latin typeface="Times New Roman" pitchFamily="18" charset="0"/>
                </a:rPr>
                <a:t>Temperature / K</a:t>
              </a:r>
            </a:p>
          </p:txBody>
        </p:sp>
        <p:sp>
          <p:nvSpPr>
            <p:cNvPr id="24588" name="Line 9"/>
            <p:cNvSpPr>
              <a:spLocks noChangeShapeType="1"/>
            </p:cNvSpPr>
            <p:nvPr/>
          </p:nvSpPr>
          <p:spPr bwMode="auto">
            <a:xfrm flipH="1" flipV="1">
              <a:off x="2781" y="2660"/>
              <a:ext cx="5" cy="1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589" name="Text Box 10"/>
            <p:cNvSpPr txBox="1">
              <a:spLocks noChangeArrowheads="1"/>
            </p:cNvSpPr>
            <p:nvPr/>
          </p:nvSpPr>
          <p:spPr bwMode="auto">
            <a:xfrm>
              <a:off x="3805" y="4088"/>
              <a:ext cx="71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>
                  <a:latin typeface="Times New Roman" pitchFamily="18" charset="0"/>
                </a:rPr>
                <a:t>Time / ps</a:t>
              </a:r>
            </a:p>
          </p:txBody>
        </p:sp>
      </p:grpSp>
      <p:sp>
        <p:nvSpPr>
          <p:cNvPr id="24585" name="Text Box 12"/>
          <p:cNvSpPr txBox="1">
            <a:spLocks noChangeArrowheads="1"/>
          </p:cNvSpPr>
          <p:nvPr/>
        </p:nvSpPr>
        <p:spPr bwMode="auto">
          <a:xfrm>
            <a:off x="6356350" y="4302125"/>
            <a:ext cx="2281238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Times New Roman" pitchFamily="18" charset="0"/>
              </a:rPr>
              <a:t>Example MD run with T set at 300K, velocity scaling used up to 5ps.</a:t>
            </a:r>
          </a:p>
          <a:p>
            <a:pPr>
              <a:spcBef>
                <a:spcPct val="50000"/>
              </a:spcBef>
            </a:pPr>
            <a:r>
              <a:rPr lang="en-US" altLang="en-US" sz="1600" i="1">
                <a:latin typeface="Times New Roman" pitchFamily="18" charset="0"/>
              </a:rPr>
              <a:t>Thereafter fluctuations in T increase but no drift away from average.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081310-8E56-4A7F-A456-C948C48A0C09}" type="slidenum">
              <a:rPr lang="en-GB"/>
              <a:pPr>
                <a:defRPr/>
              </a:pPr>
              <a:t>2</a:t>
            </a:fld>
            <a:endParaRPr lang="en-GB"/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279400" y="1171575"/>
            <a:ext cx="8509000" cy="465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Arial" charset="0"/>
              </a:rPr>
              <a:t>“Molecular Modelling, Principles &amp; 	applications”, A.R.Leach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400">
                <a:latin typeface="Times New Roman" pitchFamily="18" charset="0"/>
                <a:cs typeface="Arial" charset="0"/>
              </a:rPr>
              <a:t>“Computer Simulation of Liquids”, M.P.Allen and D.J.Tildesley, Oxford Science Pubs., (1993), ISBN 0-19-855645-4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400">
                <a:latin typeface="Times New Roman" pitchFamily="18" charset="0"/>
                <a:cs typeface="Arial" charset="0"/>
              </a:rPr>
              <a:t>“Understanding Molecular Simulation”, Daan Frenkel and Berend Smit, Academic Press, (1996), ISBN 0-12-267370-0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2400">
                <a:latin typeface="Times New Roman" pitchFamily="18" charset="0"/>
              </a:rPr>
              <a:t>“Theory of Simple Liquids”, J.-P. Hansen and I.R. McDonald, Academic Press (1986).</a:t>
            </a:r>
            <a:endParaRPr lang="en-GB" altLang="en-US" sz="2400">
              <a:latin typeface="Times New Roman" pitchFamily="18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2400">
                <a:latin typeface="Times New Roman" pitchFamily="18" charset="0"/>
              </a:rPr>
              <a:t>“The Art of Molecular Dynamics Simulation”, D.C. Rapaport, Camb. Univ. Press (2004)</a:t>
            </a:r>
            <a:endParaRPr lang="en-GB" altLang="en-US" sz="2400" i="1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Times New Roman" pitchFamily="18" charset="0"/>
                <a:cs typeface="Arial" charset="0"/>
              </a:rPr>
              <a:t>“Classical Mechanics”, H. Goldstein, Addison-Wesley.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684213" y="215900"/>
            <a:ext cx="77724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0" bIns="0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>
                <a:solidFill>
                  <a:srgbClr val="FF6600"/>
                </a:solidFill>
                <a:latin typeface="Times New Roman" pitchFamily="18" charset="0"/>
              </a:rPr>
              <a:t>Books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BE195B-70EA-465D-80AE-DEE0BB904198}" type="slidenum">
              <a:rPr lang="en-GB"/>
              <a:pPr>
                <a:defRPr/>
              </a:pPr>
              <a:t>20</a:t>
            </a:fld>
            <a:endParaRPr lang="en-GB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3665538" y="3498850"/>
            <a:ext cx="53213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If this were a perfectly uniform distribution the number of particle pairs at a particular </a:t>
            </a:r>
            <a:r>
              <a:rPr lang="en-US" altLang="en-US" sz="2000" i="1">
                <a:latin typeface="Times New Roman" pitchFamily="18" charset="0"/>
              </a:rPr>
              <a:t>r</a:t>
            </a:r>
            <a:r>
              <a:rPr lang="en-US" altLang="en-US" sz="2000">
                <a:latin typeface="Times New Roman" pitchFamily="18" charset="0"/>
              </a:rPr>
              <a:t> will depend on the concentration and volume of space sampled:</a:t>
            </a:r>
          </a:p>
        </p:txBody>
      </p:sp>
      <p:grpSp>
        <p:nvGrpSpPr>
          <p:cNvPr id="25604" name="Group 3"/>
          <p:cNvGrpSpPr>
            <a:grpSpLocks/>
          </p:cNvGrpSpPr>
          <p:nvPr/>
        </p:nvGrpSpPr>
        <p:grpSpPr bwMode="auto">
          <a:xfrm>
            <a:off x="533400" y="3162300"/>
            <a:ext cx="2971800" cy="2590800"/>
            <a:chOff x="480" y="2544"/>
            <a:chExt cx="1872" cy="1632"/>
          </a:xfrm>
        </p:grpSpPr>
        <p:sp>
          <p:nvSpPr>
            <p:cNvPr id="25619" name="Oval 4"/>
            <p:cNvSpPr>
              <a:spLocks noChangeArrowheads="1"/>
            </p:cNvSpPr>
            <p:nvPr/>
          </p:nvSpPr>
          <p:spPr bwMode="auto">
            <a:xfrm>
              <a:off x="480" y="2544"/>
              <a:ext cx="1680" cy="16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latin typeface="Lucida Grande" pitchFamily="84" charset="0"/>
              </a:endParaRPr>
            </a:p>
          </p:txBody>
        </p:sp>
        <p:sp>
          <p:nvSpPr>
            <p:cNvPr id="25620" name="Oval 5"/>
            <p:cNvSpPr>
              <a:spLocks noChangeArrowheads="1"/>
            </p:cNvSpPr>
            <p:nvPr/>
          </p:nvSpPr>
          <p:spPr bwMode="auto">
            <a:xfrm>
              <a:off x="696" y="2760"/>
              <a:ext cx="1248" cy="1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latin typeface="Lucida Grande" pitchFamily="84" charset="0"/>
              </a:endParaRPr>
            </a:p>
          </p:txBody>
        </p:sp>
        <p:sp>
          <p:nvSpPr>
            <p:cNvPr id="25621" name="Oval 6"/>
            <p:cNvSpPr>
              <a:spLocks noChangeArrowheads="1"/>
            </p:cNvSpPr>
            <p:nvPr/>
          </p:nvSpPr>
          <p:spPr bwMode="auto">
            <a:xfrm>
              <a:off x="1272" y="3312"/>
              <a:ext cx="96" cy="9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latin typeface="Lucida Grande" pitchFamily="84" charset="0"/>
              </a:endParaRPr>
            </a:p>
          </p:txBody>
        </p:sp>
        <p:sp>
          <p:nvSpPr>
            <p:cNvPr id="25622" name="Line 7"/>
            <p:cNvSpPr>
              <a:spLocks noChangeShapeType="1"/>
            </p:cNvSpPr>
            <p:nvPr/>
          </p:nvSpPr>
          <p:spPr bwMode="auto">
            <a:xfrm flipV="1">
              <a:off x="1344" y="3072"/>
              <a:ext cx="48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23" name="Line 8"/>
            <p:cNvSpPr>
              <a:spLocks noChangeShapeType="1"/>
            </p:cNvSpPr>
            <p:nvPr/>
          </p:nvSpPr>
          <p:spPr bwMode="auto">
            <a:xfrm flipV="1">
              <a:off x="1824" y="2928"/>
              <a:ext cx="24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624" name="Text Box 9"/>
            <p:cNvSpPr txBox="1">
              <a:spLocks noChangeArrowheads="1"/>
            </p:cNvSpPr>
            <p:nvPr/>
          </p:nvSpPr>
          <p:spPr bwMode="auto">
            <a:xfrm>
              <a:off x="2016" y="25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l-GR" altLang="en-US" sz="2400" i="1">
                  <a:latin typeface="Times New Roman" pitchFamily="18" charset="0"/>
                  <a:cs typeface="Times New Roman" pitchFamily="18" charset="0"/>
                  <a:sym typeface="Math1" pitchFamily="2" charset="2"/>
                </a:rPr>
                <a:t>δ</a:t>
              </a:r>
              <a:r>
                <a:rPr lang="en-US" altLang="en-US" sz="2400" i="1">
                  <a:latin typeface="Times New Roman" pitchFamily="18" charset="0"/>
                </a:rPr>
                <a:t>r</a:t>
              </a:r>
            </a:p>
          </p:txBody>
        </p:sp>
        <p:sp>
          <p:nvSpPr>
            <p:cNvPr id="25625" name="Text Box 10"/>
            <p:cNvSpPr txBox="1">
              <a:spLocks noChangeArrowheads="1"/>
            </p:cNvSpPr>
            <p:nvPr/>
          </p:nvSpPr>
          <p:spPr bwMode="auto">
            <a:xfrm>
              <a:off x="1392" y="302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32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itchFamily="34" charset="0"/>
                  <a:ea typeface="ヒラギノ角ゴ Pro W3" pitchFamily="8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 i="1">
                  <a:latin typeface="Times New Roman" pitchFamily="18" charset="0"/>
                </a:rPr>
                <a:t>r</a:t>
              </a:r>
            </a:p>
          </p:txBody>
        </p:sp>
        <p:sp>
          <p:nvSpPr>
            <p:cNvPr id="25626" name="Freeform 11"/>
            <p:cNvSpPr>
              <a:spLocks/>
            </p:cNvSpPr>
            <p:nvPr/>
          </p:nvSpPr>
          <p:spPr bwMode="auto">
            <a:xfrm>
              <a:off x="1747" y="2681"/>
              <a:ext cx="317" cy="247"/>
            </a:xfrm>
            <a:custGeom>
              <a:avLst/>
              <a:gdLst>
                <a:gd name="T0" fmla="*/ 173 w 317"/>
                <a:gd name="T1" fmla="*/ 247 h 247"/>
                <a:gd name="T2" fmla="*/ 14 w 317"/>
                <a:gd name="T3" fmla="*/ 94 h 247"/>
                <a:gd name="T4" fmla="*/ 86 w 317"/>
                <a:gd name="T5" fmla="*/ 10 h 247"/>
                <a:gd name="T6" fmla="*/ 197 w 317"/>
                <a:gd name="T7" fmla="*/ 34 h 247"/>
                <a:gd name="T8" fmla="*/ 317 w 317"/>
                <a:gd name="T9" fmla="*/ 7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7" h="247">
                  <a:moveTo>
                    <a:pt x="173" y="247"/>
                  </a:moveTo>
                  <a:cubicBezTo>
                    <a:pt x="147" y="222"/>
                    <a:pt x="28" y="133"/>
                    <a:pt x="14" y="94"/>
                  </a:cubicBezTo>
                  <a:cubicBezTo>
                    <a:pt x="0" y="55"/>
                    <a:pt x="55" y="20"/>
                    <a:pt x="86" y="10"/>
                  </a:cubicBezTo>
                  <a:cubicBezTo>
                    <a:pt x="117" y="0"/>
                    <a:pt x="159" y="34"/>
                    <a:pt x="197" y="34"/>
                  </a:cubicBezTo>
                  <a:cubicBezTo>
                    <a:pt x="235" y="34"/>
                    <a:pt x="292" y="13"/>
                    <a:pt x="317" y="7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605" name="Line 14"/>
          <p:cNvSpPr>
            <a:spLocks noChangeShapeType="1"/>
          </p:cNvSpPr>
          <p:nvPr/>
        </p:nvSpPr>
        <p:spPr bwMode="auto">
          <a:xfrm>
            <a:off x="1003300" y="2463800"/>
            <a:ext cx="0" cy="25527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6" name="Line 15"/>
          <p:cNvSpPr>
            <a:spLocks noChangeShapeType="1"/>
          </p:cNvSpPr>
          <p:nvPr/>
        </p:nvSpPr>
        <p:spPr bwMode="auto">
          <a:xfrm flipH="1">
            <a:off x="1016000" y="5016500"/>
            <a:ext cx="2120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25607" name="Object 16"/>
          <p:cNvGraphicFramePr>
            <a:graphicFrameLocks noChangeAspect="1"/>
          </p:cNvGraphicFramePr>
          <p:nvPr/>
        </p:nvGraphicFramePr>
        <p:xfrm>
          <a:off x="3840163" y="2560638"/>
          <a:ext cx="4686300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" name="Equation" r:id="rId3" imgW="2247900" imgH="393700" progId="Equation.3">
                  <p:embed/>
                </p:oleObj>
              </mc:Choice>
              <mc:Fallback>
                <p:oleObj name="Equation" r:id="rId3" imgW="2247900" imgH="3937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2560638"/>
                        <a:ext cx="4686300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18"/>
          <p:cNvGraphicFramePr>
            <a:graphicFrameLocks noChangeAspect="1"/>
          </p:cNvGraphicFramePr>
          <p:nvPr/>
        </p:nvGraphicFramePr>
        <p:xfrm>
          <a:off x="3711575" y="5002213"/>
          <a:ext cx="34432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Equation" r:id="rId5" imgW="1651000" imgH="393700" progId="Equation.3">
                  <p:embed/>
                </p:oleObj>
              </mc:Choice>
              <mc:Fallback>
                <p:oleObj name="Equation" r:id="rId5" imgW="1651000" imgH="393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5002213"/>
                        <a:ext cx="344328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Text Box 19"/>
          <p:cNvSpPr txBox="1">
            <a:spLocks noChangeArrowheads="1"/>
          </p:cNvSpPr>
          <p:nvPr/>
        </p:nvSpPr>
        <p:spPr bwMode="auto">
          <a:xfrm>
            <a:off x="4675188" y="6070600"/>
            <a:ext cx="1460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  <a:t>Num pairs per unit volume</a:t>
            </a:r>
          </a:p>
        </p:txBody>
      </p:sp>
      <p:sp>
        <p:nvSpPr>
          <p:cNvPr id="25610" name="AutoShape 20"/>
          <p:cNvSpPr>
            <a:spLocks/>
          </p:cNvSpPr>
          <p:nvPr/>
        </p:nvSpPr>
        <p:spPr bwMode="auto">
          <a:xfrm rot="-5400000">
            <a:off x="5291138" y="5429250"/>
            <a:ext cx="279400" cy="1104900"/>
          </a:xfrm>
          <a:prstGeom prst="leftBrace">
            <a:avLst>
              <a:gd name="adj1" fmla="val 3295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25611" name="AutoShape 21"/>
          <p:cNvSpPr>
            <a:spLocks/>
          </p:cNvSpPr>
          <p:nvPr/>
        </p:nvSpPr>
        <p:spPr bwMode="auto">
          <a:xfrm rot="-5400000">
            <a:off x="6487319" y="5522119"/>
            <a:ext cx="279400" cy="954088"/>
          </a:xfrm>
          <a:prstGeom prst="leftBrace">
            <a:avLst>
              <a:gd name="adj1" fmla="val 28456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25612" name="Text Box 22"/>
          <p:cNvSpPr txBox="1">
            <a:spLocks noChangeArrowheads="1"/>
          </p:cNvSpPr>
          <p:nvPr/>
        </p:nvSpPr>
        <p:spPr bwMode="auto">
          <a:xfrm>
            <a:off x="5938838" y="6091238"/>
            <a:ext cx="1698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  <a:t>Volume sampled </a:t>
            </a:r>
            <a:b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</a:br>
            <a: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  <a:t>at </a:t>
            </a:r>
            <a:r>
              <a:rPr lang="en-US" altLang="en-US" sz="1600" i="1">
                <a:solidFill>
                  <a:schemeClr val="accent2"/>
                </a:solidFill>
                <a:latin typeface="Times New Roman" pitchFamily="18" charset="0"/>
              </a:rPr>
              <a:t>r</a:t>
            </a:r>
            <a: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25613" name="Text Box 23"/>
          <p:cNvSpPr txBox="1">
            <a:spLocks noChangeArrowheads="1"/>
          </p:cNvSpPr>
          <p:nvPr/>
        </p:nvSpPr>
        <p:spPr bwMode="auto">
          <a:xfrm>
            <a:off x="203200" y="5689600"/>
            <a:ext cx="19939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solidFill>
                  <a:schemeClr val="accent2"/>
                </a:solidFill>
                <a:latin typeface="Times New Roman" pitchFamily="18" charset="0"/>
              </a:rPr>
              <a:t>To calculate distances in this region requires min. image</a:t>
            </a:r>
          </a:p>
        </p:txBody>
      </p:sp>
      <p:sp>
        <p:nvSpPr>
          <p:cNvPr id="25614" name="Text Box 24"/>
          <p:cNvSpPr txBox="1">
            <a:spLocks noChangeArrowheads="1"/>
          </p:cNvSpPr>
          <p:nvPr/>
        </p:nvSpPr>
        <p:spPr bwMode="auto">
          <a:xfrm>
            <a:off x="990600" y="2489200"/>
            <a:ext cx="1460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itchFamily="18" charset="0"/>
              </a:rPr>
              <a:t>Edge of simulation cell</a:t>
            </a:r>
          </a:p>
        </p:txBody>
      </p:sp>
      <p:sp>
        <p:nvSpPr>
          <p:cNvPr id="25615" name="Line 25"/>
          <p:cNvSpPr>
            <a:spLocks noChangeShapeType="1"/>
          </p:cNvSpPr>
          <p:nvPr/>
        </p:nvSpPr>
        <p:spPr bwMode="auto">
          <a:xfrm flipV="1">
            <a:off x="558800" y="4533900"/>
            <a:ext cx="17780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16" name="Text Box 26"/>
          <p:cNvSpPr txBox="1">
            <a:spLocks noChangeArrowheads="1"/>
          </p:cNvSpPr>
          <p:nvPr/>
        </p:nvSpPr>
        <p:spPr bwMode="auto">
          <a:xfrm>
            <a:off x="3700463" y="2174875"/>
            <a:ext cx="532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Volume of the sampling shell:</a:t>
            </a:r>
          </a:p>
        </p:txBody>
      </p:sp>
      <p:sp>
        <p:nvSpPr>
          <p:cNvPr id="25617" name="Rectangle 27"/>
          <p:cNvSpPr>
            <a:spLocks noChangeArrowheads="1"/>
          </p:cNvSpPr>
          <p:nvPr/>
        </p:nvSpPr>
        <p:spPr bwMode="auto">
          <a:xfrm>
            <a:off x="358775" y="1162050"/>
            <a:ext cx="8575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i="1">
                <a:latin typeface="Times New Roman" pitchFamily="18" charset="0"/>
              </a:rPr>
              <a:t>The radial distribution function is the probability of finding a pair of atoms a distance </a:t>
            </a:r>
            <a:r>
              <a:rPr lang="en-US" altLang="en-US" sz="2000" b="1" i="1">
                <a:latin typeface="Times New Roman" pitchFamily="18" charset="0"/>
              </a:rPr>
              <a:t>r</a:t>
            </a:r>
            <a:r>
              <a:rPr lang="en-US" altLang="en-US" sz="2000" i="1">
                <a:latin typeface="Times New Roman" pitchFamily="18" charset="0"/>
              </a:rPr>
              <a:t> apart relative to the probability for a completely uniform distribution.</a:t>
            </a:r>
          </a:p>
        </p:txBody>
      </p:sp>
      <p:sp>
        <p:nvSpPr>
          <p:cNvPr id="25618" name="Rectangle 28"/>
          <p:cNvSpPr>
            <a:spLocks noChangeArrowheads="1"/>
          </p:cNvSpPr>
          <p:nvPr/>
        </p:nvSpPr>
        <p:spPr bwMode="auto">
          <a:xfrm>
            <a:off x="800100" y="-25400"/>
            <a:ext cx="764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>
                <a:solidFill>
                  <a:srgbClr val="FF0000"/>
                </a:solidFill>
                <a:latin typeface="Times New Roman" pitchFamily="18" charset="0"/>
              </a:rPr>
              <a:t>Radial Distribution Function, RDF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667B94-069D-4999-AF9F-9624643005CA}" type="slidenum">
              <a:rPr lang="en-GB"/>
              <a:pPr>
                <a:defRPr/>
              </a:pPr>
              <a:t>21</a:t>
            </a:fld>
            <a:endParaRPr lang="en-GB"/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292100" y="0"/>
            <a:ext cx="88519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>
                <a:solidFill>
                  <a:srgbClr val="FF6600"/>
                </a:solidFill>
                <a:latin typeface="Times New Roman" pitchFamily="18" charset="0"/>
              </a:rPr>
              <a:t>Radial distribution function</a:t>
            </a:r>
          </a:p>
        </p:txBody>
      </p:sp>
      <p:graphicFrame>
        <p:nvGraphicFramePr>
          <p:cNvPr id="26628" name="Object 3"/>
          <p:cNvGraphicFramePr>
            <a:graphicFrameLocks noChangeAspect="1"/>
          </p:cNvGraphicFramePr>
          <p:nvPr/>
        </p:nvGraphicFramePr>
        <p:xfrm>
          <a:off x="752475" y="1390650"/>
          <a:ext cx="773588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name="Equation" r:id="rId3" imgW="3708400" imgH="584200" progId="Equation.3">
                  <p:embed/>
                </p:oleObj>
              </mc:Choice>
              <mc:Fallback>
                <p:oleObj name="Equation" r:id="rId3" imgW="3708400" imgH="584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1390650"/>
                        <a:ext cx="7735888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368300" y="901700"/>
            <a:ext cx="838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latin typeface="Times New Roman" pitchFamily="18" charset="0"/>
              </a:rPr>
              <a:t>The radial distribution function is calculated for each frame and then averaged: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5624513" y="2716213"/>
            <a:ext cx="3252787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</a:rPr>
              <a:t>The function indicates if there is local structure in the fluid. </a:t>
            </a:r>
            <a:br>
              <a:rPr lang="en-US" altLang="en-US" sz="2000">
                <a:latin typeface="Times New Roman" pitchFamily="18" charset="0"/>
              </a:rPr>
            </a:br>
            <a:r>
              <a:rPr lang="en-US" altLang="en-US" sz="2000">
                <a:latin typeface="Times New Roman" pitchFamily="18" charset="0"/>
              </a:rPr>
              <a:t/>
            </a:r>
            <a:br>
              <a:rPr lang="en-US" altLang="en-US" sz="2000">
                <a:latin typeface="Times New Roman" pitchFamily="18" charset="0"/>
              </a:rPr>
            </a:br>
            <a:r>
              <a:rPr lang="en-US" altLang="en-US" sz="2000">
                <a:latin typeface="Times New Roman" pitchFamily="18" charset="0"/>
              </a:rPr>
              <a:t>A uniform distribution of particles would have </a:t>
            </a:r>
            <a:r>
              <a:rPr lang="en-US" altLang="en-US" sz="2000" i="1">
                <a:latin typeface="Times New Roman" pitchFamily="18" charset="0"/>
              </a:rPr>
              <a:t>g(r)</a:t>
            </a:r>
            <a:r>
              <a:rPr lang="en-US" altLang="en-US" sz="2000">
                <a:latin typeface="Times New Roman" pitchFamily="18" charset="0"/>
              </a:rPr>
              <a:t> = 1 for all </a:t>
            </a:r>
            <a:r>
              <a:rPr lang="en-US" altLang="en-US" sz="2000" i="1">
                <a:latin typeface="Times New Roman" pitchFamily="18" charset="0"/>
              </a:rPr>
              <a:t>r</a:t>
            </a:r>
            <a:r>
              <a:rPr lang="en-US" altLang="en-US" sz="2000">
                <a:latin typeface="Times New Roman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</a:pPr>
            <a:endParaRPr lang="en-US" altLang="en-US" sz="200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Times New Roman" pitchFamily="18" charset="0"/>
              </a:rPr>
              <a:t>So accumulation of particles shows up as </a:t>
            </a:r>
            <a:br>
              <a:rPr lang="en-US" altLang="en-US" sz="2000">
                <a:latin typeface="Times New Roman" pitchFamily="18" charset="0"/>
              </a:rPr>
            </a:br>
            <a:r>
              <a:rPr lang="en-US" altLang="en-US" sz="2000" i="1">
                <a:latin typeface="Times New Roman" pitchFamily="18" charset="0"/>
              </a:rPr>
              <a:t>g(r)</a:t>
            </a:r>
            <a:r>
              <a:rPr lang="en-US" altLang="en-US" sz="2000">
                <a:latin typeface="Times New Roman" pitchFamily="18" charset="0"/>
              </a:rPr>
              <a:t> &gt; 1 </a:t>
            </a:r>
            <a:br>
              <a:rPr lang="en-US" altLang="en-US" sz="2000">
                <a:latin typeface="Times New Roman" pitchFamily="18" charset="0"/>
              </a:rPr>
            </a:br>
            <a:r>
              <a:rPr lang="en-US" altLang="en-US" sz="2000">
                <a:latin typeface="Times New Roman" pitchFamily="18" charset="0"/>
              </a:rPr>
              <a:t>and depletion as </a:t>
            </a:r>
            <a:br>
              <a:rPr lang="en-US" altLang="en-US" sz="2000">
                <a:latin typeface="Times New Roman" pitchFamily="18" charset="0"/>
              </a:rPr>
            </a:br>
            <a:r>
              <a:rPr lang="en-US" altLang="en-US" sz="2000" i="1">
                <a:latin typeface="Times New Roman" pitchFamily="18" charset="0"/>
              </a:rPr>
              <a:t>g(r)</a:t>
            </a:r>
            <a:r>
              <a:rPr lang="en-US" altLang="en-US" sz="2000">
                <a:latin typeface="Times New Roman" pitchFamily="18" charset="0"/>
              </a:rPr>
              <a:t> &lt; 1.</a:t>
            </a:r>
          </a:p>
        </p:txBody>
      </p:sp>
      <p:pic>
        <p:nvPicPr>
          <p:cNvPr id="26631" name="Picture 6" descr="Lennard-Jones_Radial_Distribution_Func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3388"/>
            <a:ext cx="53721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Radial Distribution Functions</a:t>
            </a:r>
            <a:endParaRPr lang="en-GB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052736"/>
            <a:ext cx="3538736" cy="4536503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Peaks show the distances of the first, second etc. neighbours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Narrow peaks indicate that the system is more ordered</a:t>
            </a:r>
          </a:p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Integrating the radial distribution functions to their first minima allow us to calculate the average number of hydrogen bonds formed by each molecule.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979931"/>
              </p:ext>
            </p:extLst>
          </p:nvPr>
        </p:nvGraphicFramePr>
        <p:xfrm>
          <a:off x="-1" y="1052736"/>
          <a:ext cx="5221653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5039109"/>
              </p:ext>
            </p:extLst>
          </p:nvPr>
        </p:nvGraphicFramePr>
        <p:xfrm>
          <a:off x="-21368" y="3573016"/>
          <a:ext cx="5220072" cy="32849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365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C05D5-D797-4438-B9BB-1234C5909CAD}" type="slidenum">
              <a:rPr lang="en-GB"/>
              <a:pPr>
                <a:defRPr/>
              </a:pPr>
              <a:t>23</a:t>
            </a:fld>
            <a:endParaRPr lang="en-GB"/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250825" y="6165850"/>
            <a:ext cx="4889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E. Cauët </a:t>
            </a:r>
            <a:r>
              <a:rPr lang="en-GB" altLang="en-US" sz="1800" i="1">
                <a:latin typeface="Times New Roman" pitchFamily="18" charset="0"/>
                <a:cs typeface="Arial" charset="0"/>
              </a:rPr>
              <a:t>et al.,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 </a:t>
            </a:r>
            <a:r>
              <a:rPr lang="en-GB" altLang="en-US" sz="1800" i="1">
                <a:latin typeface="Times New Roman" pitchFamily="18" charset="0"/>
                <a:cs typeface="Arial" charset="0"/>
              </a:rPr>
              <a:t>J. Chem. Phys.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 </a:t>
            </a:r>
            <a:r>
              <a:rPr lang="en-GB" altLang="en-US" sz="1800" b="1">
                <a:latin typeface="Times New Roman" pitchFamily="18" charset="0"/>
                <a:cs typeface="Arial" charset="0"/>
              </a:rPr>
              <a:t>132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, 194502, (2010)</a:t>
            </a:r>
          </a:p>
        </p:txBody>
      </p:sp>
      <p:sp>
        <p:nvSpPr>
          <p:cNvPr id="28676" name="Rectangle 3"/>
          <p:cNvSpPr>
            <a:spLocks noChangeArrowheads="1"/>
          </p:cNvSpPr>
          <p:nvPr/>
        </p:nvSpPr>
        <p:spPr bwMode="auto">
          <a:xfrm>
            <a:off x="468313" y="333375"/>
            <a:ext cx="4610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8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Information from Radial Distribution Functions.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468313" y="908050"/>
            <a:ext cx="8207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Example DFT-MD/ QM-MM calculation of the distribution of H</a:t>
            </a:r>
            <a:r>
              <a:rPr lang="en-GB" altLang="en-US" sz="1800" baseline="-25000">
                <a:latin typeface="Times New Roman" pitchFamily="18" charset="0"/>
                <a:cs typeface="Arial" charset="0"/>
              </a:rPr>
              <a:t>2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O around a Zn</a:t>
            </a:r>
            <a:r>
              <a:rPr lang="en-GB" altLang="en-US" sz="1800" baseline="30000">
                <a:latin typeface="Times New Roman" pitchFamily="18" charset="0"/>
                <a:cs typeface="Arial" charset="0"/>
              </a:rPr>
              <a:t>2+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 cation.</a:t>
            </a:r>
          </a:p>
        </p:txBody>
      </p:sp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3384550" cy="446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40"/>
          <a:stretch>
            <a:fillRect/>
          </a:stretch>
        </p:blipFill>
        <p:spPr bwMode="auto">
          <a:xfrm>
            <a:off x="5114925" y="3543300"/>
            <a:ext cx="3284538" cy="275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3887788" y="1620838"/>
            <a:ext cx="5292725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Note: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First g</a:t>
            </a:r>
            <a:r>
              <a:rPr lang="en-GB" altLang="en-US" sz="1800" baseline="-25000">
                <a:latin typeface="Times New Roman" pitchFamily="18" charset="0"/>
                <a:cs typeface="Arial" charset="0"/>
              </a:rPr>
              <a:t>Zn-O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(r) peak integrates to 6. (co-ordination N</a:t>
            </a:r>
            <a:r>
              <a:rPr lang="en-GB" altLang="en-US" sz="1800" u="sng" baseline="30000">
                <a:latin typeface="Times New Roman" pitchFamily="18" charset="0"/>
                <a:cs typeface="Arial" charset="0"/>
              </a:rPr>
              <a:t>o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 )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QM/MM combination captures g</a:t>
            </a:r>
            <a:r>
              <a:rPr lang="en-GB" altLang="en-US" sz="1800" baseline="-25000">
                <a:latin typeface="Times New Roman" pitchFamily="18" charset="0"/>
                <a:cs typeface="Arial" charset="0"/>
              </a:rPr>
              <a:t>Zn-O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(r).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800">
                <a:latin typeface="Times New Roman" pitchFamily="18" charset="0"/>
                <a:cs typeface="Arial" charset="0"/>
              </a:rPr>
              <a:t>Orientation of water in first solvation shell leads to</a:t>
            </a:r>
            <a:br>
              <a:rPr lang="en-GB" altLang="en-US" sz="1800">
                <a:latin typeface="Times New Roman" pitchFamily="18" charset="0"/>
                <a:cs typeface="Arial" charset="0"/>
              </a:rPr>
            </a:br>
            <a:r>
              <a:rPr lang="en-GB" altLang="en-US" sz="1800">
                <a:latin typeface="Times New Roman" pitchFamily="18" charset="0"/>
                <a:cs typeface="Arial" charset="0"/>
              </a:rPr>
              <a:t>depletion in g</a:t>
            </a:r>
            <a:r>
              <a:rPr lang="en-GB" altLang="en-US" sz="1800" baseline="-25000">
                <a:latin typeface="Times New Roman" pitchFamily="18" charset="0"/>
                <a:cs typeface="Arial" charset="0"/>
              </a:rPr>
              <a:t>Zn-O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(r) between 2.5 and 3.5 </a:t>
            </a:r>
            <a:r>
              <a:rPr lang="en-US" altLang="en-US" sz="1800">
                <a:latin typeface="Times New Roman" pitchFamily="18" charset="0"/>
                <a:cs typeface="Times New Roman" pitchFamily="18" charset="0"/>
              </a:rPr>
              <a:t>Å</a:t>
            </a:r>
            <a:r>
              <a:rPr lang="en-GB" altLang="en-US" sz="1800">
                <a:latin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28681" name="Rectangle 8"/>
          <p:cNvSpPr>
            <a:spLocks noChangeArrowheads="1"/>
          </p:cNvSpPr>
          <p:nvPr/>
        </p:nvSpPr>
        <p:spPr bwMode="auto">
          <a:xfrm>
            <a:off x="5148263" y="6021388"/>
            <a:ext cx="503237" cy="576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2011363"/>
            <a:ext cx="5575300" cy="431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7500" y="225425"/>
            <a:ext cx="8094663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150" dirty="0">
                <a:solidFill>
                  <a:srgbClr val="FF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SANS data</a:t>
            </a: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4770438" y="5721350"/>
            <a:ext cx="1808162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</a:pP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Log (Q / Å</a:t>
            </a:r>
            <a:r>
              <a:rPr lang="en-GB" altLang="en-US" sz="2000" baseline="30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1282700" y="2363788"/>
            <a:ext cx="211455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</a:pP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Log (I(Q) / cm</a:t>
            </a:r>
            <a:r>
              <a:rPr lang="en-GB" altLang="en-US" sz="2000" baseline="30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</a:p>
        </p:txBody>
      </p:sp>
      <p:pic>
        <p:nvPicPr>
          <p:cNvPr id="512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2859088"/>
            <a:ext cx="2513013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7" name="Rectangle 6"/>
          <p:cNvSpPr>
            <a:spLocks noChangeArrowheads="1"/>
          </p:cNvSpPr>
          <p:nvPr/>
        </p:nvSpPr>
        <p:spPr bwMode="auto">
          <a:xfrm>
            <a:off x="174625" y="842963"/>
            <a:ext cx="73771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Font typeface="Wingdings" pitchFamily="2" charset="2"/>
              <a:buChar char="§"/>
            </a:pP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N-(2-hydroxypropil) methacryleamide (HPMA) is a polymer used as carrier in drug delivery systems.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Font typeface="Wingdings" pitchFamily="2" charset="2"/>
              <a:buChar char="§"/>
            </a:pPr>
            <a:r>
              <a:rPr lang="en-GB" altLang="en-US" sz="2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MD compared with small angle neutron scattering (SANS) data.</a:t>
            </a:r>
          </a:p>
        </p:txBody>
      </p:sp>
      <p:pic>
        <p:nvPicPr>
          <p:cNvPr id="512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75" y="295275"/>
            <a:ext cx="1489075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4148138"/>
            <a:ext cx="2024062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46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4435475" y="6042025"/>
            <a:ext cx="4302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150" dirty="0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SANS: HPMA-265, </a:t>
            </a:r>
            <a:r>
              <a:rPr lang="en-GB" sz="2000" i="1" spc="150" dirty="0" err="1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sz="2000" i="1" spc="150" baseline="-25000" dirty="0" err="1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GB" sz="2000" spc="150" dirty="0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GB" sz="2000" spc="150" dirty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</a:t>
            </a:r>
            <a:r>
              <a:rPr lang="en-GB" sz="2000" spc="150" dirty="0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75</a:t>
            </a:r>
            <a:r>
              <a:rPr lang="en-GB" sz="20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GB" sz="2000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± 3</a:t>
            </a:r>
            <a:r>
              <a:rPr lang="en-GB" sz="2000" spc="150" dirty="0" smtClean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GB" sz="2000" spc="150" dirty="0">
                <a:solidFill>
                  <a:srgbClr val="1F497D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Å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600" b="1" spc="150" dirty="0">
              <a:solidFill>
                <a:srgbClr val="1F497D"/>
              </a:solidFill>
              <a:latin typeface="Calibri"/>
              <a:ea typeface="+mn-ea"/>
            </a:endParaRPr>
          </a:p>
        </p:txBody>
      </p:sp>
      <p:sp>
        <p:nvSpPr>
          <p:cNvPr id="52227" name="TextBox 2"/>
          <p:cNvSpPr txBox="1">
            <a:spLocks noChangeArrowheads="1"/>
          </p:cNvSpPr>
          <p:nvPr/>
        </p:nvSpPr>
        <p:spPr bwMode="auto">
          <a:xfrm>
            <a:off x="1719263" y="5572125"/>
            <a:ext cx="4948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lang="en-GB" altLang="en-US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(number of HPMA monomers)</a:t>
            </a:r>
          </a:p>
        </p:txBody>
      </p:sp>
      <p:sp>
        <p:nvSpPr>
          <p:cNvPr id="52228" name="TextBox 2"/>
          <p:cNvSpPr txBox="1">
            <a:spLocks noChangeArrowheads="1"/>
          </p:cNvSpPr>
          <p:nvPr/>
        </p:nvSpPr>
        <p:spPr bwMode="auto">
          <a:xfrm rot="-5400000">
            <a:off x="-1361281" y="3564731"/>
            <a:ext cx="3179762" cy="46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ru-RU" altLang="en-US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nm</a:t>
            </a:r>
            <a:endParaRPr lang="en-GB" altLang="en-US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363"/>
          <a:stretch>
            <a:fillRect/>
          </a:stretch>
        </p:blipFill>
        <p:spPr bwMode="auto">
          <a:xfrm>
            <a:off x="633413" y="2079625"/>
            <a:ext cx="6480175" cy="343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012950"/>
            <a:ext cx="1558925" cy="297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505747" y="1582419"/>
            <a:ext cx="2280559" cy="491738"/>
          </a:xfrm>
          <a:prstGeom prst="rect">
            <a:avLst/>
          </a:prstGeom>
          <a:blipFill rotWithShape="1">
            <a:blip r:embed="rId4"/>
            <a:stretch>
              <a:fillRect b="-8750"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>
                <a:noFill/>
                <a:latin typeface="Calibri"/>
                <a:ea typeface="+mn-ea"/>
              </a:rPr>
              <a:t> </a:t>
            </a: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88484" y="2822135"/>
            <a:ext cx="1609614" cy="363497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>
                <a:noFill/>
                <a:latin typeface="Calibri"/>
                <a:ea typeface="+mn-ea"/>
              </a:rPr>
              <a:t> </a:t>
            </a:r>
          </a:p>
        </p:txBody>
      </p:sp>
      <p:sp>
        <p:nvSpPr>
          <p:cNvPr id="52233" name="TextBox 4"/>
          <p:cNvSpPr txBox="1">
            <a:spLocks noChangeArrowheads="1"/>
          </p:cNvSpPr>
          <p:nvPr/>
        </p:nvSpPr>
        <p:spPr bwMode="auto">
          <a:xfrm>
            <a:off x="3932238" y="2482850"/>
            <a:ext cx="27225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6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explicit water, R</a:t>
            </a:r>
            <a:r>
              <a:rPr lang="en-GB" altLang="en-US" sz="16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GB" altLang="en-US" sz="16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(265)= 66 Å </a:t>
            </a:r>
          </a:p>
        </p:txBody>
      </p:sp>
      <p:sp>
        <p:nvSpPr>
          <p:cNvPr id="19" name="TextBox 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00688" y="3499281"/>
            <a:ext cx="1752599" cy="363497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>
                <a:noFill/>
                <a:latin typeface="Calibri"/>
                <a:ea typeface="+mn-ea"/>
              </a:rPr>
              <a:t> </a:t>
            </a:r>
          </a:p>
        </p:txBody>
      </p:sp>
      <p:sp>
        <p:nvSpPr>
          <p:cNvPr id="52235" name="TextBox 19"/>
          <p:cNvSpPr txBox="1">
            <a:spLocks noChangeArrowheads="1"/>
          </p:cNvSpPr>
          <p:nvPr/>
        </p:nvSpPr>
        <p:spPr bwMode="auto">
          <a:xfrm>
            <a:off x="4497388" y="3813175"/>
            <a:ext cx="2722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6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React. field, R</a:t>
            </a:r>
            <a:r>
              <a:rPr lang="en-GB" altLang="en-US" sz="16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GB" altLang="en-US" sz="16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(265)= 62 Å </a:t>
            </a:r>
          </a:p>
        </p:txBody>
      </p:sp>
      <p:sp>
        <p:nvSpPr>
          <p:cNvPr id="21" name="TextBox 2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67350" y="4528434"/>
            <a:ext cx="1752599" cy="363497"/>
          </a:xfrm>
          <a:prstGeom prst="rect">
            <a:avLst/>
          </a:prstGeom>
          <a:blipFill rotWithShape="1">
            <a:blip r:embed="rId7"/>
            <a:stretch>
              <a:fillRect b="-1695"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>
                <a:noFill/>
                <a:latin typeface="Calibri"/>
                <a:ea typeface="+mn-ea"/>
              </a:rPr>
              <a:t> </a:t>
            </a:r>
          </a:p>
        </p:txBody>
      </p:sp>
      <p:sp>
        <p:nvSpPr>
          <p:cNvPr id="52237" name="TextBox 21"/>
          <p:cNvSpPr txBox="1">
            <a:spLocks noChangeArrowheads="1"/>
          </p:cNvSpPr>
          <p:nvPr/>
        </p:nvSpPr>
        <p:spPr bwMode="auto">
          <a:xfrm>
            <a:off x="4391025" y="4892675"/>
            <a:ext cx="2722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6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Dist. dielectric, R</a:t>
            </a:r>
            <a:r>
              <a:rPr lang="en-GB" altLang="en-US" sz="16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GB" altLang="en-US" sz="16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(265)= 27 Å </a:t>
            </a:r>
          </a:p>
        </p:txBody>
      </p:sp>
      <p:sp>
        <p:nvSpPr>
          <p:cNvPr id="52238" name="TextBox 22"/>
          <p:cNvSpPr txBox="1">
            <a:spLocks noChangeArrowheads="1"/>
          </p:cNvSpPr>
          <p:nvPr/>
        </p:nvSpPr>
        <p:spPr bwMode="auto">
          <a:xfrm>
            <a:off x="846138" y="5276850"/>
            <a:ext cx="7778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</a:t>
            </a:r>
          </a:p>
        </p:txBody>
      </p:sp>
      <p:sp>
        <p:nvSpPr>
          <p:cNvPr id="52239" name="TextBox 24"/>
          <p:cNvSpPr txBox="1">
            <a:spLocks noChangeArrowheads="1"/>
          </p:cNvSpPr>
          <p:nvPr/>
        </p:nvSpPr>
        <p:spPr bwMode="auto">
          <a:xfrm>
            <a:off x="1938338" y="5276850"/>
            <a:ext cx="188912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50</a:t>
            </a:r>
          </a:p>
        </p:txBody>
      </p:sp>
      <p:sp>
        <p:nvSpPr>
          <p:cNvPr id="52240" name="TextBox 25"/>
          <p:cNvSpPr txBox="1">
            <a:spLocks noChangeArrowheads="1"/>
          </p:cNvSpPr>
          <p:nvPr/>
        </p:nvSpPr>
        <p:spPr bwMode="auto">
          <a:xfrm>
            <a:off x="3011488" y="5276850"/>
            <a:ext cx="296862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100</a:t>
            </a:r>
          </a:p>
        </p:txBody>
      </p:sp>
      <p:sp>
        <p:nvSpPr>
          <p:cNvPr id="52241" name="TextBox 26"/>
          <p:cNvSpPr txBox="1">
            <a:spLocks noChangeArrowheads="1"/>
          </p:cNvSpPr>
          <p:nvPr/>
        </p:nvSpPr>
        <p:spPr bwMode="auto">
          <a:xfrm>
            <a:off x="4138613" y="5276850"/>
            <a:ext cx="296862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150</a:t>
            </a:r>
          </a:p>
        </p:txBody>
      </p:sp>
      <p:sp>
        <p:nvSpPr>
          <p:cNvPr id="52242" name="TextBox 27"/>
          <p:cNvSpPr txBox="1">
            <a:spLocks noChangeArrowheads="1"/>
          </p:cNvSpPr>
          <p:nvPr/>
        </p:nvSpPr>
        <p:spPr bwMode="auto">
          <a:xfrm>
            <a:off x="5286375" y="5276850"/>
            <a:ext cx="298450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200</a:t>
            </a:r>
          </a:p>
        </p:txBody>
      </p:sp>
      <p:sp>
        <p:nvSpPr>
          <p:cNvPr id="52243" name="TextBox 28"/>
          <p:cNvSpPr txBox="1">
            <a:spLocks noChangeArrowheads="1"/>
          </p:cNvSpPr>
          <p:nvPr/>
        </p:nvSpPr>
        <p:spPr bwMode="auto">
          <a:xfrm>
            <a:off x="6408738" y="5276850"/>
            <a:ext cx="296862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250</a:t>
            </a:r>
          </a:p>
        </p:txBody>
      </p:sp>
      <p:sp>
        <p:nvSpPr>
          <p:cNvPr id="52244" name="TextBox 29"/>
          <p:cNvSpPr txBox="1">
            <a:spLocks noChangeArrowheads="1"/>
          </p:cNvSpPr>
          <p:nvPr/>
        </p:nvSpPr>
        <p:spPr bwMode="auto">
          <a:xfrm>
            <a:off x="650875" y="3429000"/>
            <a:ext cx="188913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50</a:t>
            </a:r>
          </a:p>
        </p:txBody>
      </p:sp>
      <p:sp>
        <p:nvSpPr>
          <p:cNvPr id="52245" name="TextBox 30"/>
          <p:cNvSpPr txBox="1">
            <a:spLocks noChangeArrowheads="1"/>
          </p:cNvSpPr>
          <p:nvPr/>
        </p:nvSpPr>
        <p:spPr bwMode="auto">
          <a:xfrm>
            <a:off x="652463" y="3767138"/>
            <a:ext cx="18891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40</a:t>
            </a:r>
          </a:p>
        </p:txBody>
      </p:sp>
      <p:sp>
        <p:nvSpPr>
          <p:cNvPr id="52246" name="TextBox 31"/>
          <p:cNvSpPr txBox="1">
            <a:spLocks noChangeArrowheads="1"/>
          </p:cNvSpPr>
          <p:nvPr/>
        </p:nvSpPr>
        <p:spPr bwMode="auto">
          <a:xfrm>
            <a:off x="657225" y="4119563"/>
            <a:ext cx="188913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30</a:t>
            </a:r>
          </a:p>
        </p:txBody>
      </p:sp>
      <p:sp>
        <p:nvSpPr>
          <p:cNvPr id="52247" name="TextBox 32"/>
          <p:cNvSpPr txBox="1">
            <a:spLocks noChangeArrowheads="1"/>
          </p:cNvSpPr>
          <p:nvPr/>
        </p:nvSpPr>
        <p:spPr bwMode="auto">
          <a:xfrm>
            <a:off x="652463" y="4452938"/>
            <a:ext cx="188912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20</a:t>
            </a:r>
          </a:p>
        </p:txBody>
      </p:sp>
      <p:sp>
        <p:nvSpPr>
          <p:cNvPr id="52248" name="TextBox 33"/>
          <p:cNvSpPr txBox="1">
            <a:spLocks noChangeArrowheads="1"/>
          </p:cNvSpPr>
          <p:nvPr/>
        </p:nvSpPr>
        <p:spPr bwMode="auto">
          <a:xfrm>
            <a:off x="655638" y="2074863"/>
            <a:ext cx="188912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90</a:t>
            </a:r>
          </a:p>
        </p:txBody>
      </p:sp>
      <p:sp>
        <p:nvSpPr>
          <p:cNvPr id="52249" name="TextBox 34"/>
          <p:cNvSpPr txBox="1">
            <a:spLocks noChangeArrowheads="1"/>
          </p:cNvSpPr>
          <p:nvPr/>
        </p:nvSpPr>
        <p:spPr bwMode="auto">
          <a:xfrm>
            <a:off x="658813" y="2413000"/>
            <a:ext cx="188912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80</a:t>
            </a:r>
          </a:p>
        </p:txBody>
      </p:sp>
      <p:sp>
        <p:nvSpPr>
          <p:cNvPr id="52250" name="TextBox 35"/>
          <p:cNvSpPr txBox="1">
            <a:spLocks noChangeArrowheads="1"/>
          </p:cNvSpPr>
          <p:nvPr/>
        </p:nvSpPr>
        <p:spPr bwMode="auto">
          <a:xfrm>
            <a:off x="661988" y="2763838"/>
            <a:ext cx="18891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70</a:t>
            </a:r>
          </a:p>
        </p:txBody>
      </p:sp>
      <p:sp>
        <p:nvSpPr>
          <p:cNvPr id="52251" name="TextBox 36"/>
          <p:cNvSpPr txBox="1">
            <a:spLocks noChangeArrowheads="1"/>
          </p:cNvSpPr>
          <p:nvPr/>
        </p:nvSpPr>
        <p:spPr bwMode="auto">
          <a:xfrm>
            <a:off x="658813" y="3097213"/>
            <a:ext cx="18891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60</a:t>
            </a:r>
          </a:p>
        </p:txBody>
      </p:sp>
      <p:sp>
        <p:nvSpPr>
          <p:cNvPr id="52252" name="TextBox 37"/>
          <p:cNvSpPr txBox="1">
            <a:spLocks noChangeArrowheads="1"/>
          </p:cNvSpPr>
          <p:nvPr/>
        </p:nvSpPr>
        <p:spPr bwMode="auto">
          <a:xfrm>
            <a:off x="660400" y="4803775"/>
            <a:ext cx="188913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</a:t>
            </a:r>
          </a:p>
        </p:txBody>
      </p:sp>
      <p:sp>
        <p:nvSpPr>
          <p:cNvPr id="52253" name="TextBox 38"/>
          <p:cNvSpPr txBox="1">
            <a:spLocks noChangeArrowheads="1"/>
          </p:cNvSpPr>
          <p:nvPr/>
        </p:nvSpPr>
        <p:spPr bwMode="auto">
          <a:xfrm>
            <a:off x="646113" y="5173663"/>
            <a:ext cx="188912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4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</a:p>
        </p:txBody>
      </p:sp>
      <p:sp>
        <p:nvSpPr>
          <p:cNvPr id="52254" name="TextBox 39"/>
          <p:cNvSpPr txBox="1">
            <a:spLocks noChangeArrowheads="1"/>
          </p:cNvSpPr>
          <p:nvPr/>
        </p:nvSpPr>
        <p:spPr bwMode="auto">
          <a:xfrm>
            <a:off x="2205038" y="2519363"/>
            <a:ext cx="27225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6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minimisation</a:t>
            </a:r>
            <a:endParaRPr lang="en-GB" altLang="en-US" sz="16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2255" name="Rectangle 5"/>
          <p:cNvSpPr>
            <a:spLocks noChangeArrowheads="1"/>
          </p:cNvSpPr>
          <p:nvPr/>
        </p:nvSpPr>
        <p:spPr bwMode="auto">
          <a:xfrm>
            <a:off x="2519363" y="161925"/>
            <a:ext cx="4243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>
                <a:solidFill>
                  <a:srgbClr val="FF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Flory power law approximation </a:t>
            </a:r>
            <a:endParaRPr lang="en-GB" altLang="en-US">
              <a:solidFill>
                <a:srgbClr val="FF0000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2256" name="Rectangle 41"/>
          <p:cNvSpPr>
            <a:spLocks noChangeArrowheads="1"/>
          </p:cNvSpPr>
          <p:nvPr/>
        </p:nvSpPr>
        <p:spPr bwMode="auto">
          <a:xfrm>
            <a:off x="458788" y="771525"/>
            <a:ext cx="81137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Flory used self avoiding random walks to show that a polymer conformation should be expected to lead to a radius of gyration that depends on monomer number via a power law: </a:t>
            </a:r>
            <a:endParaRPr lang="en-GB" altLang="en-US" sz="1800">
              <a:solidFill>
                <a:prstClr val="black"/>
              </a:solidFill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2257" name="Rectangle 42"/>
          <p:cNvSpPr>
            <a:spLocks noChangeArrowheads="1"/>
          </p:cNvSpPr>
          <p:nvPr/>
        </p:nvSpPr>
        <p:spPr bwMode="auto">
          <a:xfrm>
            <a:off x="3786188" y="1643063"/>
            <a:ext cx="345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With </a:t>
            </a:r>
            <a:r>
              <a:rPr lang="el-GR" altLang="en-US" sz="1800" i="1">
                <a:solidFill>
                  <a:prstClr val="black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ν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= 0.6 for a “good” solvent</a:t>
            </a:r>
            <a:endParaRPr lang="en-GB" altLang="en-US" sz="1800">
              <a:solidFill>
                <a:prstClr val="black"/>
              </a:solidFill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7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1"/>
          <p:cNvGrpSpPr>
            <a:grpSpLocks/>
          </p:cNvGrpSpPr>
          <p:nvPr/>
        </p:nvGrpSpPr>
        <p:grpSpPr bwMode="auto">
          <a:xfrm>
            <a:off x="296863" y="1460500"/>
            <a:ext cx="2625725" cy="4960938"/>
            <a:chOff x="3817938" y="1697038"/>
            <a:chExt cx="2625725" cy="4960937"/>
          </a:xfrm>
        </p:grpSpPr>
        <p:pic>
          <p:nvPicPr>
            <p:cNvPr id="53571" name="Picture 5" descr="F:\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1"/>
            <a:stretch>
              <a:fillRect/>
            </a:stretch>
          </p:blipFill>
          <p:spPr bwMode="auto">
            <a:xfrm>
              <a:off x="3817938" y="4110038"/>
              <a:ext cx="2625725" cy="2547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572" name="Picture 4" descr="F:\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938" y="1697038"/>
              <a:ext cx="2625725" cy="250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1" name="Rectangle 1"/>
          <p:cNvSpPr>
            <a:spLocks noChangeArrowheads="1"/>
          </p:cNvSpPr>
          <p:nvPr/>
        </p:nvSpPr>
        <p:spPr bwMode="auto">
          <a:xfrm>
            <a:off x="3070225" y="1517650"/>
            <a:ext cx="22860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Ellipsoid </a:t>
            </a:r>
            <a:br>
              <a:rPr lang="en-US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en-US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dimensions: 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0.36</a:t>
            </a:r>
            <a:endParaRPr lang="ru-RU" altLang="en-US" sz="1800" baseline="-250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0.43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1.00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0.02</a:t>
            </a:r>
            <a:endParaRPr lang="ru-RU" altLang="en-US" sz="1800" baseline="-250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0.02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R</a:t>
            </a:r>
            <a:r>
              <a:rPr lang="en-GB" altLang="en-US" sz="1800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 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= 1.00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252" name="TextBox 18"/>
          <p:cNvSpPr txBox="1">
            <a:spLocks noChangeArrowheads="1"/>
          </p:cNvSpPr>
          <p:nvPr/>
        </p:nvSpPr>
        <p:spPr bwMode="auto">
          <a:xfrm>
            <a:off x="1609725" y="511175"/>
            <a:ext cx="6142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>
                <a:solidFill>
                  <a:srgbClr val="FF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Shape Information: Moments of inertia</a:t>
            </a:r>
          </a:p>
        </p:txBody>
      </p:sp>
      <p:grpSp>
        <p:nvGrpSpPr>
          <p:cNvPr id="53253" name="Group 9"/>
          <p:cNvGrpSpPr>
            <a:grpSpLocks/>
          </p:cNvGrpSpPr>
          <p:nvPr/>
        </p:nvGrpSpPr>
        <p:grpSpPr bwMode="auto">
          <a:xfrm>
            <a:off x="3494088" y="3200400"/>
            <a:ext cx="1052512" cy="1158875"/>
            <a:chOff x="1957" y="2611"/>
            <a:chExt cx="663" cy="730"/>
          </a:xfrm>
        </p:grpSpPr>
        <p:grpSp>
          <p:nvGrpSpPr>
            <p:cNvPr id="53483" name="Group 10"/>
            <p:cNvGrpSpPr>
              <a:grpSpLocks/>
            </p:cNvGrpSpPr>
            <p:nvPr/>
          </p:nvGrpSpPr>
          <p:grpSpPr bwMode="auto">
            <a:xfrm>
              <a:off x="1957" y="2611"/>
              <a:ext cx="663" cy="730"/>
              <a:chOff x="2335" y="2841"/>
              <a:chExt cx="413" cy="455"/>
            </a:xfrm>
          </p:grpSpPr>
          <p:sp>
            <p:nvSpPr>
              <p:cNvPr id="53548" name="Freeform 11"/>
              <p:cNvSpPr>
                <a:spLocks noEditPoints="1"/>
              </p:cNvSpPr>
              <p:nvPr/>
            </p:nvSpPr>
            <p:spPr bwMode="auto">
              <a:xfrm>
                <a:off x="2335" y="2892"/>
                <a:ext cx="392" cy="391"/>
              </a:xfrm>
              <a:custGeom>
                <a:avLst/>
                <a:gdLst>
                  <a:gd name="T0" fmla="*/ 216 w 392"/>
                  <a:gd name="T1" fmla="*/ 1 h 391"/>
                  <a:gd name="T2" fmla="*/ 251 w 392"/>
                  <a:gd name="T3" fmla="*/ 8 h 391"/>
                  <a:gd name="T4" fmla="*/ 225 w 392"/>
                  <a:gd name="T5" fmla="*/ 10 h 391"/>
                  <a:gd name="T6" fmla="*/ 186 w 392"/>
                  <a:gd name="T7" fmla="*/ 8 h 391"/>
                  <a:gd name="T8" fmla="*/ 290 w 392"/>
                  <a:gd name="T9" fmla="*/ 24 h 391"/>
                  <a:gd name="T10" fmla="*/ 328 w 392"/>
                  <a:gd name="T11" fmla="*/ 52 h 391"/>
                  <a:gd name="T12" fmla="*/ 294 w 392"/>
                  <a:gd name="T13" fmla="*/ 35 h 391"/>
                  <a:gd name="T14" fmla="*/ 274 w 392"/>
                  <a:gd name="T15" fmla="*/ 16 h 391"/>
                  <a:gd name="T16" fmla="*/ 364 w 392"/>
                  <a:gd name="T17" fmla="*/ 94 h 391"/>
                  <a:gd name="T18" fmla="*/ 379 w 392"/>
                  <a:gd name="T19" fmla="*/ 125 h 391"/>
                  <a:gd name="T20" fmla="*/ 362 w 392"/>
                  <a:gd name="T21" fmla="*/ 106 h 391"/>
                  <a:gd name="T22" fmla="*/ 340 w 392"/>
                  <a:gd name="T23" fmla="*/ 75 h 391"/>
                  <a:gd name="T24" fmla="*/ 390 w 392"/>
                  <a:gd name="T25" fmla="*/ 166 h 391"/>
                  <a:gd name="T26" fmla="*/ 392 w 392"/>
                  <a:gd name="T27" fmla="*/ 206 h 391"/>
                  <a:gd name="T28" fmla="*/ 384 w 392"/>
                  <a:gd name="T29" fmla="*/ 196 h 391"/>
                  <a:gd name="T30" fmla="*/ 380 w 392"/>
                  <a:gd name="T31" fmla="*/ 158 h 391"/>
                  <a:gd name="T32" fmla="*/ 386 w 392"/>
                  <a:gd name="T33" fmla="*/ 245 h 391"/>
                  <a:gd name="T34" fmla="*/ 373 w 392"/>
                  <a:gd name="T35" fmla="*/ 281 h 391"/>
                  <a:gd name="T36" fmla="*/ 357 w 392"/>
                  <a:gd name="T37" fmla="*/ 294 h 391"/>
                  <a:gd name="T38" fmla="*/ 369 w 392"/>
                  <a:gd name="T39" fmla="*/ 269 h 391"/>
                  <a:gd name="T40" fmla="*/ 380 w 392"/>
                  <a:gd name="T41" fmla="*/ 236 h 391"/>
                  <a:gd name="T42" fmla="*/ 335 w 392"/>
                  <a:gd name="T43" fmla="*/ 334 h 391"/>
                  <a:gd name="T44" fmla="*/ 296 w 392"/>
                  <a:gd name="T45" fmla="*/ 355 h 391"/>
                  <a:gd name="T46" fmla="*/ 341 w 392"/>
                  <a:gd name="T47" fmla="*/ 315 h 391"/>
                  <a:gd name="T48" fmla="*/ 273 w 392"/>
                  <a:gd name="T49" fmla="*/ 376 h 391"/>
                  <a:gd name="T50" fmla="*/ 236 w 392"/>
                  <a:gd name="T51" fmla="*/ 388 h 391"/>
                  <a:gd name="T52" fmla="*/ 215 w 392"/>
                  <a:gd name="T53" fmla="*/ 383 h 391"/>
                  <a:gd name="T54" fmla="*/ 243 w 392"/>
                  <a:gd name="T55" fmla="*/ 378 h 391"/>
                  <a:gd name="T56" fmla="*/ 276 w 392"/>
                  <a:gd name="T57" fmla="*/ 366 h 391"/>
                  <a:gd name="T58" fmla="*/ 176 w 392"/>
                  <a:gd name="T59" fmla="*/ 391 h 391"/>
                  <a:gd name="T60" fmla="*/ 138 w 392"/>
                  <a:gd name="T61" fmla="*/ 383 h 391"/>
                  <a:gd name="T62" fmla="*/ 131 w 392"/>
                  <a:gd name="T63" fmla="*/ 372 h 391"/>
                  <a:gd name="T64" fmla="*/ 167 w 392"/>
                  <a:gd name="T65" fmla="*/ 381 h 391"/>
                  <a:gd name="T66" fmla="*/ 192 w 392"/>
                  <a:gd name="T67" fmla="*/ 391 h 391"/>
                  <a:gd name="T68" fmla="*/ 87 w 392"/>
                  <a:gd name="T69" fmla="*/ 358 h 391"/>
                  <a:gd name="T70" fmla="*/ 59 w 392"/>
                  <a:gd name="T71" fmla="*/ 324 h 391"/>
                  <a:gd name="T72" fmla="*/ 99 w 392"/>
                  <a:gd name="T73" fmla="*/ 356 h 391"/>
                  <a:gd name="T74" fmla="*/ 38 w 392"/>
                  <a:gd name="T75" fmla="*/ 311 h 391"/>
                  <a:gd name="T76" fmla="*/ 20 w 392"/>
                  <a:gd name="T77" fmla="*/ 281 h 391"/>
                  <a:gd name="T78" fmla="*/ 9 w 392"/>
                  <a:gd name="T79" fmla="*/ 252 h 391"/>
                  <a:gd name="T80" fmla="*/ 23 w 392"/>
                  <a:gd name="T81" fmla="*/ 269 h 391"/>
                  <a:gd name="T82" fmla="*/ 40 w 392"/>
                  <a:gd name="T83" fmla="*/ 301 h 391"/>
                  <a:gd name="T84" fmla="*/ 2 w 392"/>
                  <a:gd name="T85" fmla="*/ 226 h 391"/>
                  <a:gd name="T86" fmla="*/ 0 w 392"/>
                  <a:gd name="T87" fmla="*/ 186 h 391"/>
                  <a:gd name="T88" fmla="*/ 11 w 392"/>
                  <a:gd name="T89" fmla="*/ 165 h 391"/>
                  <a:gd name="T90" fmla="*/ 8 w 392"/>
                  <a:gd name="T91" fmla="*/ 196 h 391"/>
                  <a:gd name="T92" fmla="*/ 11 w 392"/>
                  <a:gd name="T93" fmla="*/ 227 h 391"/>
                  <a:gd name="T94" fmla="*/ 12 w 392"/>
                  <a:gd name="T95" fmla="*/ 129 h 391"/>
                  <a:gd name="T96" fmla="*/ 28 w 392"/>
                  <a:gd name="T97" fmla="*/ 94 h 391"/>
                  <a:gd name="T98" fmla="*/ 40 w 392"/>
                  <a:gd name="T99" fmla="*/ 91 h 391"/>
                  <a:gd name="T100" fmla="*/ 23 w 392"/>
                  <a:gd name="T101" fmla="*/ 123 h 391"/>
                  <a:gd name="T102" fmla="*/ 8 w 392"/>
                  <a:gd name="T103" fmla="*/ 140 h 391"/>
                  <a:gd name="T104" fmla="*/ 86 w 392"/>
                  <a:gd name="T105" fmla="*/ 34 h 391"/>
                  <a:gd name="T106" fmla="*/ 108 w 392"/>
                  <a:gd name="T107" fmla="*/ 30 h 391"/>
                  <a:gd name="T108" fmla="*/ 77 w 392"/>
                  <a:gd name="T109" fmla="*/ 51 h 391"/>
                  <a:gd name="T110" fmla="*/ 127 w 392"/>
                  <a:gd name="T111" fmla="*/ 13 h 391"/>
                  <a:gd name="T112" fmla="*/ 157 w 392"/>
                  <a:gd name="T113" fmla="*/ 4 h 391"/>
                  <a:gd name="T114" fmla="*/ 187 w 392"/>
                  <a:gd name="T115" fmla="*/ 8 h 391"/>
                  <a:gd name="T116" fmla="*/ 149 w 392"/>
                  <a:gd name="T117" fmla="*/ 14 h 391"/>
                  <a:gd name="T118" fmla="*/ 127 w 392"/>
                  <a:gd name="T119" fmla="*/ 13 h 39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392"/>
                  <a:gd name="T181" fmla="*/ 0 h 391"/>
                  <a:gd name="T182" fmla="*/ 392 w 392"/>
                  <a:gd name="T183" fmla="*/ 391 h 39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392" h="391">
                    <a:moveTo>
                      <a:pt x="186" y="0"/>
                    </a:moveTo>
                    <a:lnTo>
                      <a:pt x="196" y="0"/>
                    </a:lnTo>
                    <a:lnTo>
                      <a:pt x="206" y="0"/>
                    </a:lnTo>
                    <a:lnTo>
                      <a:pt x="216" y="1"/>
                    </a:lnTo>
                    <a:lnTo>
                      <a:pt x="226" y="2"/>
                    </a:lnTo>
                    <a:lnTo>
                      <a:pt x="236" y="4"/>
                    </a:lnTo>
                    <a:lnTo>
                      <a:pt x="245" y="6"/>
                    </a:lnTo>
                    <a:lnTo>
                      <a:pt x="251" y="8"/>
                    </a:lnTo>
                    <a:lnTo>
                      <a:pt x="249" y="15"/>
                    </a:lnTo>
                    <a:lnTo>
                      <a:pt x="243" y="14"/>
                    </a:lnTo>
                    <a:lnTo>
                      <a:pt x="234" y="12"/>
                    </a:lnTo>
                    <a:lnTo>
                      <a:pt x="225" y="10"/>
                    </a:lnTo>
                    <a:lnTo>
                      <a:pt x="215" y="9"/>
                    </a:lnTo>
                    <a:lnTo>
                      <a:pt x="206" y="8"/>
                    </a:lnTo>
                    <a:lnTo>
                      <a:pt x="196" y="8"/>
                    </a:lnTo>
                    <a:lnTo>
                      <a:pt x="186" y="8"/>
                    </a:lnTo>
                    <a:lnTo>
                      <a:pt x="186" y="0"/>
                    </a:lnTo>
                    <a:close/>
                    <a:moveTo>
                      <a:pt x="274" y="16"/>
                    </a:moveTo>
                    <a:lnTo>
                      <a:pt x="281" y="19"/>
                    </a:lnTo>
                    <a:lnTo>
                      <a:pt x="290" y="24"/>
                    </a:lnTo>
                    <a:lnTo>
                      <a:pt x="298" y="28"/>
                    </a:lnTo>
                    <a:lnTo>
                      <a:pt x="306" y="33"/>
                    </a:lnTo>
                    <a:lnTo>
                      <a:pt x="321" y="45"/>
                    </a:lnTo>
                    <a:lnTo>
                      <a:pt x="328" y="52"/>
                    </a:lnTo>
                    <a:lnTo>
                      <a:pt x="323" y="58"/>
                    </a:lnTo>
                    <a:lnTo>
                      <a:pt x="316" y="51"/>
                    </a:lnTo>
                    <a:lnTo>
                      <a:pt x="301" y="40"/>
                    </a:lnTo>
                    <a:lnTo>
                      <a:pt x="294" y="35"/>
                    </a:lnTo>
                    <a:lnTo>
                      <a:pt x="286" y="31"/>
                    </a:lnTo>
                    <a:lnTo>
                      <a:pt x="278" y="27"/>
                    </a:lnTo>
                    <a:lnTo>
                      <a:pt x="271" y="23"/>
                    </a:lnTo>
                    <a:lnTo>
                      <a:pt x="274" y="16"/>
                    </a:lnTo>
                    <a:close/>
                    <a:moveTo>
                      <a:pt x="345" y="69"/>
                    </a:moveTo>
                    <a:lnTo>
                      <a:pt x="347" y="71"/>
                    </a:lnTo>
                    <a:lnTo>
                      <a:pt x="359" y="86"/>
                    </a:lnTo>
                    <a:lnTo>
                      <a:pt x="364" y="94"/>
                    </a:lnTo>
                    <a:lnTo>
                      <a:pt x="368" y="102"/>
                    </a:lnTo>
                    <a:lnTo>
                      <a:pt x="373" y="111"/>
                    </a:lnTo>
                    <a:lnTo>
                      <a:pt x="377" y="120"/>
                    </a:lnTo>
                    <a:lnTo>
                      <a:pt x="379" y="125"/>
                    </a:lnTo>
                    <a:lnTo>
                      <a:pt x="371" y="128"/>
                    </a:lnTo>
                    <a:lnTo>
                      <a:pt x="369" y="123"/>
                    </a:lnTo>
                    <a:lnTo>
                      <a:pt x="366" y="115"/>
                    </a:lnTo>
                    <a:lnTo>
                      <a:pt x="362" y="106"/>
                    </a:lnTo>
                    <a:lnTo>
                      <a:pt x="357" y="99"/>
                    </a:lnTo>
                    <a:lnTo>
                      <a:pt x="352" y="91"/>
                    </a:lnTo>
                    <a:lnTo>
                      <a:pt x="341" y="76"/>
                    </a:lnTo>
                    <a:lnTo>
                      <a:pt x="340" y="75"/>
                    </a:lnTo>
                    <a:lnTo>
                      <a:pt x="345" y="69"/>
                    </a:lnTo>
                    <a:close/>
                    <a:moveTo>
                      <a:pt x="386" y="149"/>
                    </a:moveTo>
                    <a:lnTo>
                      <a:pt x="388" y="156"/>
                    </a:lnTo>
                    <a:lnTo>
                      <a:pt x="390" y="166"/>
                    </a:lnTo>
                    <a:lnTo>
                      <a:pt x="391" y="176"/>
                    </a:lnTo>
                    <a:lnTo>
                      <a:pt x="392" y="186"/>
                    </a:lnTo>
                    <a:lnTo>
                      <a:pt x="392" y="196"/>
                    </a:lnTo>
                    <a:lnTo>
                      <a:pt x="392" y="206"/>
                    </a:lnTo>
                    <a:lnTo>
                      <a:pt x="391" y="213"/>
                    </a:lnTo>
                    <a:lnTo>
                      <a:pt x="383" y="213"/>
                    </a:lnTo>
                    <a:lnTo>
                      <a:pt x="384" y="206"/>
                    </a:lnTo>
                    <a:lnTo>
                      <a:pt x="384" y="196"/>
                    </a:lnTo>
                    <a:lnTo>
                      <a:pt x="384" y="186"/>
                    </a:lnTo>
                    <a:lnTo>
                      <a:pt x="383" y="177"/>
                    </a:lnTo>
                    <a:lnTo>
                      <a:pt x="382" y="167"/>
                    </a:lnTo>
                    <a:lnTo>
                      <a:pt x="380" y="158"/>
                    </a:lnTo>
                    <a:lnTo>
                      <a:pt x="379" y="150"/>
                    </a:lnTo>
                    <a:lnTo>
                      <a:pt x="386" y="149"/>
                    </a:lnTo>
                    <a:close/>
                    <a:moveTo>
                      <a:pt x="388" y="238"/>
                    </a:moveTo>
                    <a:lnTo>
                      <a:pt x="386" y="245"/>
                    </a:lnTo>
                    <a:lnTo>
                      <a:pt x="383" y="254"/>
                    </a:lnTo>
                    <a:lnTo>
                      <a:pt x="380" y="263"/>
                    </a:lnTo>
                    <a:lnTo>
                      <a:pt x="377" y="272"/>
                    </a:lnTo>
                    <a:lnTo>
                      <a:pt x="373" y="281"/>
                    </a:lnTo>
                    <a:lnTo>
                      <a:pt x="369" y="289"/>
                    </a:lnTo>
                    <a:lnTo>
                      <a:pt x="364" y="297"/>
                    </a:lnTo>
                    <a:lnTo>
                      <a:pt x="363" y="298"/>
                    </a:lnTo>
                    <a:lnTo>
                      <a:pt x="357" y="294"/>
                    </a:lnTo>
                    <a:lnTo>
                      <a:pt x="357" y="293"/>
                    </a:lnTo>
                    <a:lnTo>
                      <a:pt x="361" y="285"/>
                    </a:lnTo>
                    <a:lnTo>
                      <a:pt x="366" y="277"/>
                    </a:lnTo>
                    <a:lnTo>
                      <a:pt x="369" y="269"/>
                    </a:lnTo>
                    <a:lnTo>
                      <a:pt x="373" y="260"/>
                    </a:lnTo>
                    <a:lnTo>
                      <a:pt x="376" y="252"/>
                    </a:lnTo>
                    <a:lnTo>
                      <a:pt x="378" y="243"/>
                    </a:lnTo>
                    <a:lnTo>
                      <a:pt x="380" y="236"/>
                    </a:lnTo>
                    <a:lnTo>
                      <a:pt x="388" y="238"/>
                    </a:lnTo>
                    <a:close/>
                    <a:moveTo>
                      <a:pt x="349" y="318"/>
                    </a:moveTo>
                    <a:lnTo>
                      <a:pt x="348" y="320"/>
                    </a:lnTo>
                    <a:lnTo>
                      <a:pt x="335" y="334"/>
                    </a:lnTo>
                    <a:lnTo>
                      <a:pt x="321" y="347"/>
                    </a:lnTo>
                    <a:lnTo>
                      <a:pt x="306" y="358"/>
                    </a:lnTo>
                    <a:lnTo>
                      <a:pt x="300" y="362"/>
                    </a:lnTo>
                    <a:lnTo>
                      <a:pt x="296" y="355"/>
                    </a:lnTo>
                    <a:lnTo>
                      <a:pt x="301" y="352"/>
                    </a:lnTo>
                    <a:lnTo>
                      <a:pt x="316" y="341"/>
                    </a:lnTo>
                    <a:lnTo>
                      <a:pt x="329" y="329"/>
                    </a:lnTo>
                    <a:lnTo>
                      <a:pt x="341" y="315"/>
                    </a:lnTo>
                    <a:lnTo>
                      <a:pt x="343" y="313"/>
                    </a:lnTo>
                    <a:lnTo>
                      <a:pt x="349" y="318"/>
                    </a:lnTo>
                    <a:close/>
                    <a:moveTo>
                      <a:pt x="279" y="373"/>
                    </a:moveTo>
                    <a:lnTo>
                      <a:pt x="273" y="376"/>
                    </a:lnTo>
                    <a:lnTo>
                      <a:pt x="264" y="380"/>
                    </a:lnTo>
                    <a:lnTo>
                      <a:pt x="255" y="383"/>
                    </a:lnTo>
                    <a:lnTo>
                      <a:pt x="245" y="385"/>
                    </a:lnTo>
                    <a:lnTo>
                      <a:pt x="236" y="388"/>
                    </a:lnTo>
                    <a:lnTo>
                      <a:pt x="226" y="389"/>
                    </a:lnTo>
                    <a:lnTo>
                      <a:pt x="216" y="391"/>
                    </a:lnTo>
                    <a:lnTo>
                      <a:pt x="215" y="383"/>
                    </a:lnTo>
                    <a:lnTo>
                      <a:pt x="225" y="381"/>
                    </a:lnTo>
                    <a:lnTo>
                      <a:pt x="234" y="380"/>
                    </a:lnTo>
                    <a:lnTo>
                      <a:pt x="243" y="378"/>
                    </a:lnTo>
                    <a:lnTo>
                      <a:pt x="252" y="375"/>
                    </a:lnTo>
                    <a:lnTo>
                      <a:pt x="261" y="372"/>
                    </a:lnTo>
                    <a:lnTo>
                      <a:pt x="269" y="369"/>
                    </a:lnTo>
                    <a:lnTo>
                      <a:pt x="276" y="366"/>
                    </a:lnTo>
                    <a:lnTo>
                      <a:pt x="279" y="373"/>
                    </a:lnTo>
                    <a:close/>
                    <a:moveTo>
                      <a:pt x="192" y="391"/>
                    </a:moveTo>
                    <a:lnTo>
                      <a:pt x="186" y="391"/>
                    </a:lnTo>
                    <a:lnTo>
                      <a:pt x="176" y="391"/>
                    </a:lnTo>
                    <a:lnTo>
                      <a:pt x="166" y="389"/>
                    </a:lnTo>
                    <a:lnTo>
                      <a:pt x="157" y="388"/>
                    </a:lnTo>
                    <a:lnTo>
                      <a:pt x="147" y="385"/>
                    </a:lnTo>
                    <a:lnTo>
                      <a:pt x="138" y="383"/>
                    </a:lnTo>
                    <a:lnTo>
                      <a:pt x="129" y="380"/>
                    </a:lnTo>
                    <a:lnTo>
                      <a:pt x="127" y="379"/>
                    </a:lnTo>
                    <a:lnTo>
                      <a:pt x="130" y="372"/>
                    </a:lnTo>
                    <a:lnTo>
                      <a:pt x="131" y="372"/>
                    </a:lnTo>
                    <a:lnTo>
                      <a:pt x="140" y="375"/>
                    </a:lnTo>
                    <a:lnTo>
                      <a:pt x="149" y="378"/>
                    </a:lnTo>
                    <a:lnTo>
                      <a:pt x="158" y="380"/>
                    </a:lnTo>
                    <a:lnTo>
                      <a:pt x="167" y="381"/>
                    </a:lnTo>
                    <a:lnTo>
                      <a:pt x="177" y="383"/>
                    </a:lnTo>
                    <a:lnTo>
                      <a:pt x="186" y="383"/>
                    </a:lnTo>
                    <a:lnTo>
                      <a:pt x="192" y="384"/>
                    </a:lnTo>
                    <a:lnTo>
                      <a:pt x="192" y="391"/>
                    </a:lnTo>
                    <a:close/>
                    <a:moveTo>
                      <a:pt x="105" y="369"/>
                    </a:moveTo>
                    <a:lnTo>
                      <a:pt x="103" y="368"/>
                    </a:lnTo>
                    <a:lnTo>
                      <a:pt x="95" y="363"/>
                    </a:lnTo>
                    <a:lnTo>
                      <a:pt x="87" y="358"/>
                    </a:lnTo>
                    <a:lnTo>
                      <a:pt x="72" y="347"/>
                    </a:lnTo>
                    <a:lnTo>
                      <a:pt x="58" y="334"/>
                    </a:lnTo>
                    <a:lnTo>
                      <a:pt x="53" y="330"/>
                    </a:lnTo>
                    <a:lnTo>
                      <a:pt x="59" y="324"/>
                    </a:lnTo>
                    <a:lnTo>
                      <a:pt x="63" y="328"/>
                    </a:lnTo>
                    <a:lnTo>
                      <a:pt x="76" y="341"/>
                    </a:lnTo>
                    <a:lnTo>
                      <a:pt x="91" y="351"/>
                    </a:lnTo>
                    <a:lnTo>
                      <a:pt x="99" y="356"/>
                    </a:lnTo>
                    <a:lnTo>
                      <a:pt x="106" y="361"/>
                    </a:lnTo>
                    <a:lnTo>
                      <a:pt x="109" y="362"/>
                    </a:lnTo>
                    <a:lnTo>
                      <a:pt x="105" y="369"/>
                    </a:lnTo>
                    <a:close/>
                    <a:moveTo>
                      <a:pt x="38" y="311"/>
                    </a:moveTo>
                    <a:lnTo>
                      <a:pt x="34" y="306"/>
                    </a:lnTo>
                    <a:lnTo>
                      <a:pt x="29" y="297"/>
                    </a:lnTo>
                    <a:lnTo>
                      <a:pt x="24" y="289"/>
                    </a:lnTo>
                    <a:lnTo>
                      <a:pt x="20" y="281"/>
                    </a:lnTo>
                    <a:lnTo>
                      <a:pt x="16" y="272"/>
                    </a:lnTo>
                    <a:lnTo>
                      <a:pt x="12" y="263"/>
                    </a:lnTo>
                    <a:lnTo>
                      <a:pt x="9" y="254"/>
                    </a:lnTo>
                    <a:lnTo>
                      <a:pt x="9" y="252"/>
                    </a:lnTo>
                    <a:lnTo>
                      <a:pt x="16" y="250"/>
                    </a:lnTo>
                    <a:lnTo>
                      <a:pt x="17" y="252"/>
                    </a:lnTo>
                    <a:lnTo>
                      <a:pt x="20" y="260"/>
                    </a:lnTo>
                    <a:lnTo>
                      <a:pt x="23" y="269"/>
                    </a:lnTo>
                    <a:lnTo>
                      <a:pt x="27" y="277"/>
                    </a:lnTo>
                    <a:lnTo>
                      <a:pt x="31" y="285"/>
                    </a:lnTo>
                    <a:lnTo>
                      <a:pt x="35" y="293"/>
                    </a:lnTo>
                    <a:lnTo>
                      <a:pt x="40" y="301"/>
                    </a:lnTo>
                    <a:lnTo>
                      <a:pt x="44" y="306"/>
                    </a:lnTo>
                    <a:lnTo>
                      <a:pt x="38" y="311"/>
                    </a:lnTo>
                    <a:close/>
                    <a:moveTo>
                      <a:pt x="3" y="229"/>
                    </a:moveTo>
                    <a:lnTo>
                      <a:pt x="2" y="226"/>
                    </a:lnTo>
                    <a:lnTo>
                      <a:pt x="1" y="216"/>
                    </a:lnTo>
                    <a:lnTo>
                      <a:pt x="0" y="206"/>
                    </a:lnTo>
                    <a:lnTo>
                      <a:pt x="0" y="196"/>
                    </a:lnTo>
                    <a:lnTo>
                      <a:pt x="0" y="186"/>
                    </a:lnTo>
                    <a:lnTo>
                      <a:pt x="1" y="176"/>
                    </a:lnTo>
                    <a:lnTo>
                      <a:pt x="2" y="166"/>
                    </a:lnTo>
                    <a:lnTo>
                      <a:pt x="3" y="164"/>
                    </a:lnTo>
                    <a:lnTo>
                      <a:pt x="11" y="165"/>
                    </a:lnTo>
                    <a:lnTo>
                      <a:pt x="10" y="167"/>
                    </a:lnTo>
                    <a:lnTo>
                      <a:pt x="9" y="176"/>
                    </a:lnTo>
                    <a:lnTo>
                      <a:pt x="8" y="186"/>
                    </a:lnTo>
                    <a:lnTo>
                      <a:pt x="8" y="196"/>
                    </a:lnTo>
                    <a:lnTo>
                      <a:pt x="8" y="205"/>
                    </a:lnTo>
                    <a:lnTo>
                      <a:pt x="9" y="215"/>
                    </a:lnTo>
                    <a:lnTo>
                      <a:pt x="10" y="224"/>
                    </a:lnTo>
                    <a:lnTo>
                      <a:pt x="11" y="227"/>
                    </a:lnTo>
                    <a:lnTo>
                      <a:pt x="3" y="229"/>
                    </a:lnTo>
                    <a:close/>
                    <a:moveTo>
                      <a:pt x="8" y="140"/>
                    </a:moveTo>
                    <a:lnTo>
                      <a:pt x="9" y="138"/>
                    </a:lnTo>
                    <a:lnTo>
                      <a:pt x="12" y="129"/>
                    </a:lnTo>
                    <a:lnTo>
                      <a:pt x="15" y="120"/>
                    </a:lnTo>
                    <a:lnTo>
                      <a:pt x="19" y="111"/>
                    </a:lnTo>
                    <a:lnTo>
                      <a:pt x="24" y="103"/>
                    </a:lnTo>
                    <a:lnTo>
                      <a:pt x="28" y="94"/>
                    </a:lnTo>
                    <a:lnTo>
                      <a:pt x="34" y="86"/>
                    </a:lnTo>
                    <a:lnTo>
                      <a:pt x="37" y="81"/>
                    </a:lnTo>
                    <a:lnTo>
                      <a:pt x="44" y="86"/>
                    </a:lnTo>
                    <a:lnTo>
                      <a:pt x="40" y="91"/>
                    </a:lnTo>
                    <a:lnTo>
                      <a:pt x="35" y="98"/>
                    </a:lnTo>
                    <a:lnTo>
                      <a:pt x="31" y="106"/>
                    </a:lnTo>
                    <a:lnTo>
                      <a:pt x="27" y="114"/>
                    </a:lnTo>
                    <a:lnTo>
                      <a:pt x="23" y="123"/>
                    </a:lnTo>
                    <a:lnTo>
                      <a:pt x="20" y="131"/>
                    </a:lnTo>
                    <a:lnTo>
                      <a:pt x="17" y="140"/>
                    </a:lnTo>
                    <a:lnTo>
                      <a:pt x="16" y="142"/>
                    </a:lnTo>
                    <a:lnTo>
                      <a:pt x="8" y="140"/>
                    </a:lnTo>
                    <a:close/>
                    <a:moveTo>
                      <a:pt x="53" y="62"/>
                    </a:moveTo>
                    <a:lnTo>
                      <a:pt x="57" y="58"/>
                    </a:lnTo>
                    <a:lnTo>
                      <a:pt x="71" y="45"/>
                    </a:lnTo>
                    <a:lnTo>
                      <a:pt x="86" y="34"/>
                    </a:lnTo>
                    <a:lnTo>
                      <a:pt x="94" y="28"/>
                    </a:lnTo>
                    <a:lnTo>
                      <a:pt x="103" y="24"/>
                    </a:lnTo>
                    <a:lnTo>
                      <a:pt x="105" y="23"/>
                    </a:lnTo>
                    <a:lnTo>
                      <a:pt x="108" y="30"/>
                    </a:lnTo>
                    <a:lnTo>
                      <a:pt x="107" y="31"/>
                    </a:lnTo>
                    <a:lnTo>
                      <a:pt x="99" y="35"/>
                    </a:lnTo>
                    <a:lnTo>
                      <a:pt x="91" y="40"/>
                    </a:lnTo>
                    <a:lnTo>
                      <a:pt x="77" y="51"/>
                    </a:lnTo>
                    <a:lnTo>
                      <a:pt x="63" y="63"/>
                    </a:lnTo>
                    <a:lnTo>
                      <a:pt x="59" y="68"/>
                    </a:lnTo>
                    <a:lnTo>
                      <a:pt x="53" y="62"/>
                    </a:lnTo>
                    <a:close/>
                    <a:moveTo>
                      <a:pt x="127" y="13"/>
                    </a:moveTo>
                    <a:lnTo>
                      <a:pt x="129" y="12"/>
                    </a:lnTo>
                    <a:lnTo>
                      <a:pt x="138" y="9"/>
                    </a:lnTo>
                    <a:lnTo>
                      <a:pt x="147" y="6"/>
                    </a:lnTo>
                    <a:lnTo>
                      <a:pt x="157" y="4"/>
                    </a:lnTo>
                    <a:lnTo>
                      <a:pt x="166" y="2"/>
                    </a:lnTo>
                    <a:lnTo>
                      <a:pt x="176" y="1"/>
                    </a:lnTo>
                    <a:lnTo>
                      <a:pt x="186" y="0"/>
                    </a:lnTo>
                    <a:lnTo>
                      <a:pt x="187" y="8"/>
                    </a:lnTo>
                    <a:lnTo>
                      <a:pt x="177" y="9"/>
                    </a:lnTo>
                    <a:lnTo>
                      <a:pt x="168" y="10"/>
                    </a:lnTo>
                    <a:lnTo>
                      <a:pt x="158" y="12"/>
                    </a:lnTo>
                    <a:lnTo>
                      <a:pt x="149" y="14"/>
                    </a:lnTo>
                    <a:lnTo>
                      <a:pt x="140" y="16"/>
                    </a:lnTo>
                    <a:lnTo>
                      <a:pt x="132" y="19"/>
                    </a:lnTo>
                    <a:lnTo>
                      <a:pt x="130" y="20"/>
                    </a:lnTo>
                    <a:lnTo>
                      <a:pt x="127" y="13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549" name="Group 12"/>
              <p:cNvGrpSpPr>
                <a:grpSpLocks/>
              </p:cNvGrpSpPr>
              <p:nvPr/>
            </p:nvGrpSpPr>
            <p:grpSpPr bwMode="auto">
              <a:xfrm>
                <a:off x="2335" y="2841"/>
                <a:ext cx="413" cy="455"/>
                <a:chOff x="2335" y="2841"/>
                <a:chExt cx="413" cy="455"/>
              </a:xfrm>
            </p:grpSpPr>
            <p:sp>
              <p:nvSpPr>
                <p:cNvPr id="53550" name="Freeform 13"/>
                <p:cNvSpPr>
                  <a:spLocks/>
                </p:cNvSpPr>
                <p:nvPr/>
              </p:nvSpPr>
              <p:spPr bwMode="auto">
                <a:xfrm>
                  <a:off x="2335" y="2841"/>
                  <a:ext cx="413" cy="455"/>
                </a:xfrm>
                <a:custGeom>
                  <a:avLst/>
                  <a:gdLst>
                    <a:gd name="T0" fmla="*/ 249 w 413"/>
                    <a:gd name="T1" fmla="*/ 216 h 455"/>
                    <a:gd name="T2" fmla="*/ 107 w 413"/>
                    <a:gd name="T3" fmla="*/ 191 h 455"/>
                    <a:gd name="T4" fmla="*/ 116 w 413"/>
                    <a:gd name="T5" fmla="*/ 117 h 455"/>
                    <a:gd name="T6" fmla="*/ 141 w 413"/>
                    <a:gd name="T7" fmla="*/ 100 h 455"/>
                    <a:gd name="T8" fmla="*/ 165 w 413"/>
                    <a:gd name="T9" fmla="*/ 150 h 455"/>
                    <a:gd name="T10" fmla="*/ 216 w 413"/>
                    <a:gd name="T11" fmla="*/ 175 h 455"/>
                    <a:gd name="T12" fmla="*/ 241 w 413"/>
                    <a:gd name="T13" fmla="*/ 158 h 455"/>
                    <a:gd name="T14" fmla="*/ 274 w 413"/>
                    <a:gd name="T15" fmla="*/ 109 h 455"/>
                    <a:gd name="T16" fmla="*/ 317 w 413"/>
                    <a:gd name="T17" fmla="*/ 74 h 455"/>
                    <a:gd name="T18" fmla="*/ 300 w 413"/>
                    <a:gd name="T19" fmla="*/ 191 h 455"/>
                    <a:gd name="T20" fmla="*/ 266 w 413"/>
                    <a:gd name="T21" fmla="*/ 242 h 455"/>
                    <a:gd name="T22" fmla="*/ 249 w 413"/>
                    <a:gd name="T23" fmla="*/ 292 h 455"/>
                    <a:gd name="T24" fmla="*/ 107 w 413"/>
                    <a:gd name="T25" fmla="*/ 342 h 455"/>
                    <a:gd name="T26" fmla="*/ 40 w 413"/>
                    <a:gd name="T27" fmla="*/ 300 h 455"/>
                    <a:gd name="T28" fmla="*/ 124 w 413"/>
                    <a:gd name="T29" fmla="*/ 208 h 455"/>
                    <a:gd name="T30" fmla="*/ 165 w 413"/>
                    <a:gd name="T31" fmla="*/ 284 h 455"/>
                    <a:gd name="T32" fmla="*/ 183 w 413"/>
                    <a:gd name="T33" fmla="*/ 333 h 455"/>
                    <a:gd name="T34" fmla="*/ 191 w 413"/>
                    <a:gd name="T35" fmla="*/ 434 h 455"/>
                    <a:gd name="T36" fmla="*/ 241 w 413"/>
                    <a:gd name="T37" fmla="*/ 434 h 455"/>
                    <a:gd name="T38" fmla="*/ 317 w 413"/>
                    <a:gd name="T39" fmla="*/ 426 h 455"/>
                    <a:gd name="T40" fmla="*/ 383 w 413"/>
                    <a:gd name="T41" fmla="*/ 342 h 455"/>
                    <a:gd name="T42" fmla="*/ 366 w 413"/>
                    <a:gd name="T43" fmla="*/ 267 h 455"/>
                    <a:gd name="T44" fmla="*/ 266 w 413"/>
                    <a:gd name="T45" fmla="*/ 292 h 455"/>
                    <a:gd name="T46" fmla="*/ 216 w 413"/>
                    <a:gd name="T47" fmla="*/ 284 h 455"/>
                    <a:gd name="T48" fmla="*/ 183 w 413"/>
                    <a:gd name="T49" fmla="*/ 208 h 455"/>
                    <a:gd name="T50" fmla="*/ 191 w 413"/>
                    <a:gd name="T51" fmla="*/ 133 h 455"/>
                    <a:gd name="T52" fmla="*/ 358 w 413"/>
                    <a:gd name="T53" fmla="*/ 175 h 455"/>
                    <a:gd name="T54" fmla="*/ 358 w 413"/>
                    <a:gd name="T55" fmla="*/ 292 h 455"/>
                    <a:gd name="T56" fmla="*/ 282 w 413"/>
                    <a:gd name="T57" fmla="*/ 325 h 455"/>
                    <a:gd name="T58" fmla="*/ 183 w 413"/>
                    <a:gd name="T59" fmla="*/ 368 h 455"/>
                    <a:gd name="T60" fmla="*/ 91 w 413"/>
                    <a:gd name="T61" fmla="*/ 426 h 455"/>
                    <a:gd name="T62" fmla="*/ 40 w 413"/>
                    <a:gd name="T63" fmla="*/ 350 h 455"/>
                    <a:gd name="T64" fmla="*/ 141 w 413"/>
                    <a:gd name="T65" fmla="*/ 58 h 455"/>
                    <a:gd name="T66" fmla="*/ 208 w 413"/>
                    <a:gd name="T67" fmla="*/ 0 h 45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413"/>
                    <a:gd name="T103" fmla="*/ 0 h 455"/>
                    <a:gd name="T104" fmla="*/ 413 w 413"/>
                    <a:gd name="T105" fmla="*/ 455 h 45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413" h="455">
                      <a:moveTo>
                        <a:pt x="249" y="216"/>
                      </a:moveTo>
                      <a:cubicBezTo>
                        <a:pt x="202" y="222"/>
                        <a:pt x="127" y="248"/>
                        <a:pt x="107" y="191"/>
                      </a:cubicBezTo>
                      <a:cubicBezTo>
                        <a:pt x="110" y="166"/>
                        <a:pt x="107" y="140"/>
                        <a:pt x="116" y="117"/>
                      </a:cubicBezTo>
                      <a:cubicBezTo>
                        <a:pt x="119" y="108"/>
                        <a:pt x="131" y="97"/>
                        <a:pt x="141" y="100"/>
                      </a:cubicBezTo>
                      <a:cubicBezTo>
                        <a:pt x="157" y="103"/>
                        <a:pt x="158" y="142"/>
                        <a:pt x="165" y="150"/>
                      </a:cubicBezTo>
                      <a:cubicBezTo>
                        <a:pt x="178" y="166"/>
                        <a:pt x="199" y="169"/>
                        <a:pt x="216" y="175"/>
                      </a:cubicBezTo>
                      <a:cubicBezTo>
                        <a:pt x="224" y="169"/>
                        <a:pt x="234" y="166"/>
                        <a:pt x="241" y="158"/>
                      </a:cubicBezTo>
                      <a:cubicBezTo>
                        <a:pt x="254" y="143"/>
                        <a:pt x="274" y="109"/>
                        <a:pt x="274" y="109"/>
                      </a:cubicBezTo>
                      <a:cubicBezTo>
                        <a:pt x="263" y="59"/>
                        <a:pt x="270" y="45"/>
                        <a:pt x="317" y="74"/>
                      </a:cubicBezTo>
                      <a:cubicBezTo>
                        <a:pt x="347" y="121"/>
                        <a:pt x="351" y="158"/>
                        <a:pt x="300" y="191"/>
                      </a:cubicBezTo>
                      <a:cubicBezTo>
                        <a:pt x="288" y="208"/>
                        <a:pt x="272" y="222"/>
                        <a:pt x="266" y="242"/>
                      </a:cubicBezTo>
                      <a:cubicBezTo>
                        <a:pt x="265" y="245"/>
                        <a:pt x="251" y="289"/>
                        <a:pt x="249" y="292"/>
                      </a:cubicBezTo>
                      <a:cubicBezTo>
                        <a:pt x="223" y="325"/>
                        <a:pt x="148" y="327"/>
                        <a:pt x="107" y="342"/>
                      </a:cubicBezTo>
                      <a:cubicBezTo>
                        <a:pt x="69" y="329"/>
                        <a:pt x="54" y="341"/>
                        <a:pt x="40" y="300"/>
                      </a:cubicBezTo>
                      <a:cubicBezTo>
                        <a:pt x="51" y="205"/>
                        <a:pt x="31" y="196"/>
                        <a:pt x="124" y="208"/>
                      </a:cubicBezTo>
                      <a:cubicBezTo>
                        <a:pt x="164" y="248"/>
                        <a:pt x="142" y="220"/>
                        <a:pt x="165" y="284"/>
                      </a:cubicBezTo>
                      <a:cubicBezTo>
                        <a:pt x="171" y="300"/>
                        <a:pt x="183" y="333"/>
                        <a:pt x="183" y="333"/>
                      </a:cubicBezTo>
                      <a:cubicBezTo>
                        <a:pt x="185" y="366"/>
                        <a:pt x="180" y="402"/>
                        <a:pt x="191" y="434"/>
                      </a:cubicBezTo>
                      <a:cubicBezTo>
                        <a:pt x="196" y="455"/>
                        <a:pt x="235" y="435"/>
                        <a:pt x="241" y="434"/>
                      </a:cubicBezTo>
                      <a:cubicBezTo>
                        <a:pt x="266" y="431"/>
                        <a:pt x="292" y="428"/>
                        <a:pt x="317" y="426"/>
                      </a:cubicBezTo>
                      <a:cubicBezTo>
                        <a:pt x="358" y="411"/>
                        <a:pt x="360" y="377"/>
                        <a:pt x="383" y="342"/>
                      </a:cubicBezTo>
                      <a:cubicBezTo>
                        <a:pt x="395" y="307"/>
                        <a:pt x="387" y="297"/>
                        <a:pt x="366" y="267"/>
                      </a:cubicBezTo>
                      <a:cubicBezTo>
                        <a:pt x="329" y="272"/>
                        <a:pt x="301" y="281"/>
                        <a:pt x="266" y="292"/>
                      </a:cubicBezTo>
                      <a:cubicBezTo>
                        <a:pt x="249" y="290"/>
                        <a:pt x="231" y="292"/>
                        <a:pt x="216" y="284"/>
                      </a:cubicBezTo>
                      <a:cubicBezTo>
                        <a:pt x="198" y="275"/>
                        <a:pt x="188" y="226"/>
                        <a:pt x="183" y="208"/>
                      </a:cubicBezTo>
                      <a:cubicBezTo>
                        <a:pt x="185" y="183"/>
                        <a:pt x="169" y="145"/>
                        <a:pt x="191" y="133"/>
                      </a:cubicBezTo>
                      <a:cubicBezTo>
                        <a:pt x="216" y="118"/>
                        <a:pt x="325" y="165"/>
                        <a:pt x="358" y="175"/>
                      </a:cubicBezTo>
                      <a:cubicBezTo>
                        <a:pt x="394" y="229"/>
                        <a:pt x="413" y="237"/>
                        <a:pt x="358" y="292"/>
                      </a:cubicBezTo>
                      <a:cubicBezTo>
                        <a:pt x="339" y="311"/>
                        <a:pt x="282" y="325"/>
                        <a:pt x="282" y="325"/>
                      </a:cubicBezTo>
                      <a:cubicBezTo>
                        <a:pt x="251" y="347"/>
                        <a:pt x="217" y="355"/>
                        <a:pt x="183" y="368"/>
                      </a:cubicBezTo>
                      <a:cubicBezTo>
                        <a:pt x="161" y="399"/>
                        <a:pt x="126" y="413"/>
                        <a:pt x="91" y="426"/>
                      </a:cubicBezTo>
                      <a:cubicBezTo>
                        <a:pt x="22" y="413"/>
                        <a:pt x="13" y="418"/>
                        <a:pt x="40" y="350"/>
                      </a:cubicBezTo>
                      <a:cubicBezTo>
                        <a:pt x="46" y="200"/>
                        <a:pt x="0" y="103"/>
                        <a:pt x="141" y="58"/>
                      </a:cubicBezTo>
                      <a:cubicBezTo>
                        <a:pt x="165" y="41"/>
                        <a:pt x="186" y="21"/>
                        <a:pt x="208" y="0"/>
                      </a:cubicBezTo>
                    </a:path>
                  </a:pathLst>
                </a:custGeom>
                <a:noFill/>
                <a:ln w="12700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551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458" y="3213"/>
                  <a:ext cx="20" cy="41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552" name="Line 15"/>
                <p:cNvSpPr>
                  <a:spLocks noChangeShapeType="1"/>
                </p:cNvSpPr>
                <p:nvPr/>
              </p:nvSpPr>
              <p:spPr bwMode="auto">
                <a:xfrm flipH="1" flipV="1">
                  <a:off x="2396" y="2944"/>
                  <a:ext cx="62" cy="2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553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2583" y="3254"/>
                  <a:ext cx="42" cy="21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554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638" y="3035"/>
                  <a:ext cx="61" cy="21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555" name="Line 18"/>
                <p:cNvSpPr>
                  <a:spLocks noChangeShapeType="1"/>
                </p:cNvSpPr>
                <p:nvPr/>
              </p:nvSpPr>
              <p:spPr bwMode="auto">
                <a:xfrm flipH="1" flipV="1">
                  <a:off x="2521" y="3089"/>
                  <a:ext cx="62" cy="2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556" name="Group 19"/>
                <p:cNvGrpSpPr>
                  <a:grpSpLocks/>
                </p:cNvGrpSpPr>
                <p:nvPr/>
              </p:nvGrpSpPr>
              <p:grpSpPr bwMode="auto">
                <a:xfrm>
                  <a:off x="2618" y="3052"/>
                  <a:ext cx="33" cy="21"/>
                  <a:chOff x="2618" y="3052"/>
                  <a:chExt cx="33" cy="21"/>
                </a:xfrm>
              </p:grpSpPr>
              <p:sp>
                <p:nvSpPr>
                  <p:cNvPr id="53569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2618" y="3052"/>
                    <a:ext cx="33" cy="2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570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2618" y="3052"/>
                    <a:ext cx="33" cy="21"/>
                  </a:xfrm>
                  <a:prstGeom prst="ellipse">
                    <a:avLst/>
                  </a:prstGeom>
                  <a:noFill/>
                  <a:ln w="952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grpSp>
              <p:nvGrpSpPr>
                <p:cNvPr id="53557" name="Group 22"/>
                <p:cNvGrpSpPr>
                  <a:grpSpLocks/>
                </p:cNvGrpSpPr>
                <p:nvPr/>
              </p:nvGrpSpPr>
              <p:grpSpPr bwMode="auto">
                <a:xfrm>
                  <a:off x="2569" y="3230"/>
                  <a:ext cx="33" cy="22"/>
                  <a:chOff x="2569" y="3230"/>
                  <a:chExt cx="33" cy="22"/>
                </a:xfrm>
              </p:grpSpPr>
              <p:sp>
                <p:nvSpPr>
                  <p:cNvPr id="53567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2569" y="3230"/>
                    <a:ext cx="33" cy="2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56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2569" y="3230"/>
                    <a:ext cx="33" cy="22"/>
                  </a:xfrm>
                  <a:prstGeom prst="ellipse">
                    <a:avLst/>
                  </a:prstGeom>
                  <a:noFill/>
                  <a:ln w="952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grpSp>
              <p:nvGrpSpPr>
                <p:cNvPr id="53558" name="Group 25"/>
                <p:cNvGrpSpPr>
                  <a:grpSpLocks/>
                </p:cNvGrpSpPr>
                <p:nvPr/>
              </p:nvGrpSpPr>
              <p:grpSpPr bwMode="auto">
                <a:xfrm>
                  <a:off x="2455" y="3198"/>
                  <a:ext cx="33" cy="21"/>
                  <a:chOff x="2455" y="3198"/>
                  <a:chExt cx="33" cy="21"/>
                </a:xfrm>
              </p:grpSpPr>
              <p:sp>
                <p:nvSpPr>
                  <p:cNvPr id="53565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2455" y="3198"/>
                    <a:ext cx="33" cy="21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566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2455" y="3198"/>
                    <a:ext cx="33" cy="21"/>
                  </a:xfrm>
                  <a:prstGeom prst="ellipse">
                    <a:avLst/>
                  </a:prstGeom>
                  <a:noFill/>
                  <a:ln w="952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grpSp>
              <p:nvGrpSpPr>
                <p:cNvPr id="53559" name="Group 28"/>
                <p:cNvGrpSpPr>
                  <a:grpSpLocks/>
                </p:cNvGrpSpPr>
                <p:nvPr/>
              </p:nvGrpSpPr>
              <p:grpSpPr bwMode="auto">
                <a:xfrm>
                  <a:off x="2553" y="3101"/>
                  <a:ext cx="32" cy="20"/>
                  <a:chOff x="2553" y="3101"/>
                  <a:chExt cx="32" cy="20"/>
                </a:xfrm>
              </p:grpSpPr>
              <p:sp>
                <p:nvSpPr>
                  <p:cNvPr id="53563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2553" y="3101"/>
                    <a:ext cx="32" cy="20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564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2553" y="3101"/>
                    <a:ext cx="32" cy="20"/>
                  </a:xfrm>
                  <a:prstGeom prst="ellipse">
                    <a:avLst/>
                  </a:prstGeom>
                  <a:noFill/>
                  <a:ln w="952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grpSp>
              <p:nvGrpSpPr>
                <p:cNvPr id="53560" name="Group 31"/>
                <p:cNvGrpSpPr>
                  <a:grpSpLocks/>
                </p:cNvGrpSpPr>
                <p:nvPr/>
              </p:nvGrpSpPr>
              <p:grpSpPr bwMode="auto">
                <a:xfrm>
                  <a:off x="2438" y="2938"/>
                  <a:ext cx="33" cy="22"/>
                  <a:chOff x="2438" y="2938"/>
                  <a:chExt cx="33" cy="22"/>
                </a:xfrm>
              </p:grpSpPr>
              <p:sp>
                <p:nvSpPr>
                  <p:cNvPr id="53561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2438" y="2938"/>
                    <a:ext cx="33" cy="22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56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2438" y="2938"/>
                    <a:ext cx="33" cy="22"/>
                  </a:xfrm>
                  <a:prstGeom prst="ellipse">
                    <a:avLst/>
                  </a:prstGeom>
                  <a:noFill/>
                  <a:ln w="9525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</p:grpSp>
        </p:grpSp>
        <p:sp>
          <p:nvSpPr>
            <p:cNvPr id="53484" name="Freeform 34"/>
            <p:cNvSpPr>
              <a:spLocks noEditPoints="1"/>
            </p:cNvSpPr>
            <p:nvPr/>
          </p:nvSpPr>
          <p:spPr bwMode="auto">
            <a:xfrm>
              <a:off x="1957" y="2693"/>
              <a:ext cx="629" cy="627"/>
            </a:xfrm>
            <a:custGeom>
              <a:avLst/>
              <a:gdLst>
                <a:gd name="T0" fmla="*/ 18373790 w 392"/>
                <a:gd name="T1" fmla="*/ 104545 h 391"/>
                <a:gd name="T2" fmla="*/ 21326601 w 392"/>
                <a:gd name="T3" fmla="*/ 691299 h 391"/>
                <a:gd name="T4" fmla="*/ 19082613 w 392"/>
                <a:gd name="T5" fmla="*/ 846492 h 391"/>
                <a:gd name="T6" fmla="*/ 15757060 w 392"/>
                <a:gd name="T7" fmla="*/ 691299 h 391"/>
                <a:gd name="T8" fmla="*/ 24589274 w 392"/>
                <a:gd name="T9" fmla="*/ 1986533 h 391"/>
                <a:gd name="T10" fmla="*/ 27822036 w 392"/>
                <a:gd name="T11" fmla="*/ 4323272 h 391"/>
                <a:gd name="T12" fmla="*/ 24966591 w 392"/>
                <a:gd name="T13" fmla="*/ 2915295 h 391"/>
                <a:gd name="T14" fmla="*/ 23275500 w 392"/>
                <a:gd name="T15" fmla="*/ 1357418 h 391"/>
                <a:gd name="T16" fmla="*/ 30891600 w 392"/>
                <a:gd name="T17" fmla="*/ 7861337 h 391"/>
                <a:gd name="T18" fmla="*/ 32171882 w 392"/>
                <a:gd name="T19" fmla="*/ 10448971 h 391"/>
                <a:gd name="T20" fmla="*/ 30710312 w 392"/>
                <a:gd name="T21" fmla="*/ 8878777 h 391"/>
                <a:gd name="T22" fmla="*/ 28883186 w 392"/>
                <a:gd name="T23" fmla="*/ 6243618 h 391"/>
                <a:gd name="T24" fmla="*/ 33095138 w 392"/>
                <a:gd name="T25" fmla="*/ 13885912 h 391"/>
                <a:gd name="T26" fmla="*/ 33265077 w 392"/>
                <a:gd name="T27" fmla="*/ 17193360 h 391"/>
                <a:gd name="T28" fmla="*/ 32552773 w 392"/>
                <a:gd name="T29" fmla="*/ 16380545 h 391"/>
                <a:gd name="T30" fmla="*/ 32274820 w 392"/>
                <a:gd name="T31" fmla="*/ 13195127 h 391"/>
                <a:gd name="T32" fmla="*/ 32716747 w 392"/>
                <a:gd name="T33" fmla="*/ 20483449 h 391"/>
                <a:gd name="T34" fmla="*/ 31674452 w 392"/>
                <a:gd name="T35" fmla="*/ 23499147 h 391"/>
                <a:gd name="T36" fmla="*/ 30300711 w 392"/>
                <a:gd name="T37" fmla="*/ 24550778 h 391"/>
                <a:gd name="T38" fmla="*/ 31301184 w 392"/>
                <a:gd name="T39" fmla="*/ 22466627 h 391"/>
                <a:gd name="T40" fmla="*/ 32274820 w 392"/>
                <a:gd name="T41" fmla="*/ 19708877 h 391"/>
                <a:gd name="T42" fmla="*/ 28441270 w 392"/>
                <a:gd name="T43" fmla="*/ 27953215 h 391"/>
                <a:gd name="T44" fmla="*/ 25116416 w 392"/>
                <a:gd name="T45" fmla="*/ 29632965 h 391"/>
                <a:gd name="T46" fmla="*/ 28942922 w 392"/>
                <a:gd name="T47" fmla="*/ 26331851 h 391"/>
                <a:gd name="T48" fmla="*/ 23171266 w 392"/>
                <a:gd name="T49" fmla="*/ 31440428 h 391"/>
                <a:gd name="T50" fmla="*/ 20049885 w 392"/>
                <a:gd name="T51" fmla="*/ 32416697 h 391"/>
                <a:gd name="T52" fmla="*/ 18252250 w 392"/>
                <a:gd name="T53" fmla="*/ 32029269 h 391"/>
                <a:gd name="T54" fmla="*/ 20625269 w 392"/>
                <a:gd name="T55" fmla="*/ 31604772 h 391"/>
                <a:gd name="T56" fmla="*/ 23439037 w 392"/>
                <a:gd name="T57" fmla="*/ 30592783 h 391"/>
                <a:gd name="T58" fmla="*/ 14885917 w 392"/>
                <a:gd name="T59" fmla="*/ 32679211 h 391"/>
                <a:gd name="T60" fmla="*/ 11712944 w 392"/>
                <a:gd name="T61" fmla="*/ 32029269 h 391"/>
                <a:gd name="T62" fmla="*/ 11112378 w 392"/>
                <a:gd name="T63" fmla="*/ 31108647 h 391"/>
                <a:gd name="T64" fmla="*/ 14170603 w 392"/>
                <a:gd name="T65" fmla="*/ 31872560 h 391"/>
                <a:gd name="T66" fmla="*/ 16284316 w 392"/>
                <a:gd name="T67" fmla="*/ 32679211 h 391"/>
                <a:gd name="T68" fmla="*/ 7411544 w 392"/>
                <a:gd name="T69" fmla="*/ 29895552 h 391"/>
                <a:gd name="T70" fmla="*/ 5017995 w 392"/>
                <a:gd name="T71" fmla="*/ 27104352 h 391"/>
                <a:gd name="T72" fmla="*/ 8404398 w 392"/>
                <a:gd name="T73" fmla="*/ 29781078 h 391"/>
                <a:gd name="T74" fmla="*/ 3223123 w 392"/>
                <a:gd name="T75" fmla="*/ 26007877 h 391"/>
                <a:gd name="T76" fmla="*/ 1692223 w 392"/>
                <a:gd name="T77" fmla="*/ 23499147 h 391"/>
                <a:gd name="T78" fmla="*/ 716104 w 392"/>
                <a:gd name="T79" fmla="*/ 21064434 h 391"/>
                <a:gd name="T80" fmla="*/ 1948952 w 392"/>
                <a:gd name="T81" fmla="*/ 22466627 h 391"/>
                <a:gd name="T82" fmla="*/ 3389455 w 392"/>
                <a:gd name="T83" fmla="*/ 25194582 h 391"/>
                <a:gd name="T84" fmla="*/ 169589 w 392"/>
                <a:gd name="T85" fmla="*/ 18849581 h 391"/>
                <a:gd name="T86" fmla="*/ 0 w 392"/>
                <a:gd name="T87" fmla="*/ 15546596 h 391"/>
                <a:gd name="T88" fmla="*/ 959342 w 392"/>
                <a:gd name="T89" fmla="*/ 13830360 h 391"/>
                <a:gd name="T90" fmla="*/ 700634 w 392"/>
                <a:gd name="T91" fmla="*/ 16380545 h 391"/>
                <a:gd name="T92" fmla="*/ 959342 w 392"/>
                <a:gd name="T93" fmla="*/ 18976798 h 391"/>
                <a:gd name="T94" fmla="*/ 989123 w 392"/>
                <a:gd name="T95" fmla="*/ 10785030 h 391"/>
                <a:gd name="T96" fmla="*/ 2376933 w 392"/>
                <a:gd name="T97" fmla="*/ 7861337 h 391"/>
                <a:gd name="T98" fmla="*/ 3389455 w 392"/>
                <a:gd name="T99" fmla="*/ 7599163 h 391"/>
                <a:gd name="T100" fmla="*/ 1948952 w 392"/>
                <a:gd name="T101" fmla="*/ 10279261 h 391"/>
                <a:gd name="T102" fmla="*/ 700634 w 392"/>
                <a:gd name="T103" fmla="*/ 11728899 h 391"/>
                <a:gd name="T104" fmla="*/ 7299641 w 392"/>
                <a:gd name="T105" fmla="*/ 2850615 h 391"/>
                <a:gd name="T106" fmla="*/ 9169716 w 392"/>
                <a:gd name="T107" fmla="*/ 2492812 h 391"/>
                <a:gd name="T108" fmla="*/ 6557052 w 392"/>
                <a:gd name="T109" fmla="*/ 4257077 h 391"/>
                <a:gd name="T110" fmla="*/ 10779871 w 392"/>
                <a:gd name="T111" fmla="*/ 1108554 h 391"/>
                <a:gd name="T112" fmla="*/ 13315903 w 392"/>
                <a:gd name="T113" fmla="*/ 329186 h 391"/>
                <a:gd name="T114" fmla="*/ 15863404 w 392"/>
                <a:gd name="T115" fmla="*/ 691299 h 391"/>
                <a:gd name="T116" fmla="*/ 12639542 w 392"/>
                <a:gd name="T117" fmla="*/ 1133707 h 391"/>
                <a:gd name="T118" fmla="*/ 10779871 w 392"/>
                <a:gd name="T119" fmla="*/ 1108554 h 3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92"/>
                <a:gd name="T181" fmla="*/ 0 h 391"/>
                <a:gd name="T182" fmla="*/ 392 w 392"/>
                <a:gd name="T183" fmla="*/ 391 h 39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92" h="391">
                  <a:moveTo>
                    <a:pt x="186" y="0"/>
                  </a:moveTo>
                  <a:lnTo>
                    <a:pt x="196" y="0"/>
                  </a:lnTo>
                  <a:lnTo>
                    <a:pt x="206" y="0"/>
                  </a:lnTo>
                  <a:lnTo>
                    <a:pt x="216" y="1"/>
                  </a:lnTo>
                  <a:lnTo>
                    <a:pt x="226" y="2"/>
                  </a:lnTo>
                  <a:lnTo>
                    <a:pt x="236" y="4"/>
                  </a:lnTo>
                  <a:lnTo>
                    <a:pt x="245" y="6"/>
                  </a:lnTo>
                  <a:lnTo>
                    <a:pt x="251" y="8"/>
                  </a:lnTo>
                  <a:lnTo>
                    <a:pt x="249" y="15"/>
                  </a:lnTo>
                  <a:lnTo>
                    <a:pt x="243" y="14"/>
                  </a:lnTo>
                  <a:lnTo>
                    <a:pt x="234" y="12"/>
                  </a:lnTo>
                  <a:lnTo>
                    <a:pt x="225" y="10"/>
                  </a:lnTo>
                  <a:lnTo>
                    <a:pt x="215" y="9"/>
                  </a:lnTo>
                  <a:lnTo>
                    <a:pt x="206" y="8"/>
                  </a:lnTo>
                  <a:lnTo>
                    <a:pt x="196" y="8"/>
                  </a:lnTo>
                  <a:lnTo>
                    <a:pt x="186" y="8"/>
                  </a:lnTo>
                  <a:lnTo>
                    <a:pt x="186" y="0"/>
                  </a:lnTo>
                  <a:close/>
                  <a:moveTo>
                    <a:pt x="274" y="16"/>
                  </a:moveTo>
                  <a:lnTo>
                    <a:pt x="281" y="19"/>
                  </a:lnTo>
                  <a:lnTo>
                    <a:pt x="290" y="24"/>
                  </a:lnTo>
                  <a:lnTo>
                    <a:pt x="298" y="28"/>
                  </a:lnTo>
                  <a:lnTo>
                    <a:pt x="306" y="33"/>
                  </a:lnTo>
                  <a:lnTo>
                    <a:pt x="321" y="45"/>
                  </a:lnTo>
                  <a:lnTo>
                    <a:pt x="328" y="52"/>
                  </a:lnTo>
                  <a:lnTo>
                    <a:pt x="323" y="58"/>
                  </a:lnTo>
                  <a:lnTo>
                    <a:pt x="316" y="51"/>
                  </a:lnTo>
                  <a:lnTo>
                    <a:pt x="301" y="40"/>
                  </a:lnTo>
                  <a:lnTo>
                    <a:pt x="294" y="35"/>
                  </a:lnTo>
                  <a:lnTo>
                    <a:pt x="286" y="31"/>
                  </a:lnTo>
                  <a:lnTo>
                    <a:pt x="278" y="27"/>
                  </a:lnTo>
                  <a:lnTo>
                    <a:pt x="271" y="23"/>
                  </a:lnTo>
                  <a:lnTo>
                    <a:pt x="274" y="16"/>
                  </a:lnTo>
                  <a:close/>
                  <a:moveTo>
                    <a:pt x="345" y="69"/>
                  </a:moveTo>
                  <a:lnTo>
                    <a:pt x="347" y="71"/>
                  </a:lnTo>
                  <a:lnTo>
                    <a:pt x="359" y="86"/>
                  </a:lnTo>
                  <a:lnTo>
                    <a:pt x="364" y="94"/>
                  </a:lnTo>
                  <a:lnTo>
                    <a:pt x="368" y="102"/>
                  </a:lnTo>
                  <a:lnTo>
                    <a:pt x="373" y="111"/>
                  </a:lnTo>
                  <a:lnTo>
                    <a:pt x="377" y="120"/>
                  </a:lnTo>
                  <a:lnTo>
                    <a:pt x="379" y="125"/>
                  </a:lnTo>
                  <a:lnTo>
                    <a:pt x="371" y="128"/>
                  </a:lnTo>
                  <a:lnTo>
                    <a:pt x="369" y="123"/>
                  </a:lnTo>
                  <a:lnTo>
                    <a:pt x="366" y="115"/>
                  </a:lnTo>
                  <a:lnTo>
                    <a:pt x="362" y="106"/>
                  </a:lnTo>
                  <a:lnTo>
                    <a:pt x="357" y="99"/>
                  </a:lnTo>
                  <a:lnTo>
                    <a:pt x="352" y="91"/>
                  </a:lnTo>
                  <a:lnTo>
                    <a:pt x="341" y="76"/>
                  </a:lnTo>
                  <a:lnTo>
                    <a:pt x="340" y="75"/>
                  </a:lnTo>
                  <a:lnTo>
                    <a:pt x="345" y="69"/>
                  </a:lnTo>
                  <a:close/>
                  <a:moveTo>
                    <a:pt x="386" y="149"/>
                  </a:moveTo>
                  <a:lnTo>
                    <a:pt x="388" y="156"/>
                  </a:lnTo>
                  <a:lnTo>
                    <a:pt x="390" y="166"/>
                  </a:lnTo>
                  <a:lnTo>
                    <a:pt x="391" y="176"/>
                  </a:lnTo>
                  <a:lnTo>
                    <a:pt x="392" y="186"/>
                  </a:lnTo>
                  <a:lnTo>
                    <a:pt x="392" y="196"/>
                  </a:lnTo>
                  <a:lnTo>
                    <a:pt x="392" y="206"/>
                  </a:lnTo>
                  <a:lnTo>
                    <a:pt x="391" y="213"/>
                  </a:lnTo>
                  <a:lnTo>
                    <a:pt x="383" y="213"/>
                  </a:lnTo>
                  <a:lnTo>
                    <a:pt x="384" y="206"/>
                  </a:lnTo>
                  <a:lnTo>
                    <a:pt x="384" y="196"/>
                  </a:lnTo>
                  <a:lnTo>
                    <a:pt x="384" y="186"/>
                  </a:lnTo>
                  <a:lnTo>
                    <a:pt x="383" y="177"/>
                  </a:lnTo>
                  <a:lnTo>
                    <a:pt x="382" y="167"/>
                  </a:lnTo>
                  <a:lnTo>
                    <a:pt x="380" y="158"/>
                  </a:lnTo>
                  <a:lnTo>
                    <a:pt x="379" y="150"/>
                  </a:lnTo>
                  <a:lnTo>
                    <a:pt x="386" y="149"/>
                  </a:lnTo>
                  <a:close/>
                  <a:moveTo>
                    <a:pt x="388" y="238"/>
                  </a:moveTo>
                  <a:lnTo>
                    <a:pt x="386" y="245"/>
                  </a:lnTo>
                  <a:lnTo>
                    <a:pt x="383" y="254"/>
                  </a:lnTo>
                  <a:lnTo>
                    <a:pt x="380" y="263"/>
                  </a:lnTo>
                  <a:lnTo>
                    <a:pt x="377" y="272"/>
                  </a:lnTo>
                  <a:lnTo>
                    <a:pt x="373" y="281"/>
                  </a:lnTo>
                  <a:lnTo>
                    <a:pt x="369" y="289"/>
                  </a:lnTo>
                  <a:lnTo>
                    <a:pt x="364" y="297"/>
                  </a:lnTo>
                  <a:lnTo>
                    <a:pt x="363" y="298"/>
                  </a:lnTo>
                  <a:lnTo>
                    <a:pt x="357" y="294"/>
                  </a:lnTo>
                  <a:lnTo>
                    <a:pt x="357" y="293"/>
                  </a:lnTo>
                  <a:lnTo>
                    <a:pt x="361" y="285"/>
                  </a:lnTo>
                  <a:lnTo>
                    <a:pt x="366" y="277"/>
                  </a:lnTo>
                  <a:lnTo>
                    <a:pt x="369" y="269"/>
                  </a:lnTo>
                  <a:lnTo>
                    <a:pt x="373" y="260"/>
                  </a:lnTo>
                  <a:lnTo>
                    <a:pt x="376" y="252"/>
                  </a:lnTo>
                  <a:lnTo>
                    <a:pt x="378" y="243"/>
                  </a:lnTo>
                  <a:lnTo>
                    <a:pt x="380" y="236"/>
                  </a:lnTo>
                  <a:lnTo>
                    <a:pt x="388" y="238"/>
                  </a:lnTo>
                  <a:close/>
                  <a:moveTo>
                    <a:pt x="349" y="318"/>
                  </a:moveTo>
                  <a:lnTo>
                    <a:pt x="348" y="320"/>
                  </a:lnTo>
                  <a:lnTo>
                    <a:pt x="335" y="334"/>
                  </a:lnTo>
                  <a:lnTo>
                    <a:pt x="321" y="347"/>
                  </a:lnTo>
                  <a:lnTo>
                    <a:pt x="306" y="358"/>
                  </a:lnTo>
                  <a:lnTo>
                    <a:pt x="300" y="362"/>
                  </a:lnTo>
                  <a:lnTo>
                    <a:pt x="296" y="355"/>
                  </a:lnTo>
                  <a:lnTo>
                    <a:pt x="301" y="352"/>
                  </a:lnTo>
                  <a:lnTo>
                    <a:pt x="316" y="341"/>
                  </a:lnTo>
                  <a:lnTo>
                    <a:pt x="329" y="329"/>
                  </a:lnTo>
                  <a:lnTo>
                    <a:pt x="341" y="315"/>
                  </a:lnTo>
                  <a:lnTo>
                    <a:pt x="343" y="313"/>
                  </a:lnTo>
                  <a:lnTo>
                    <a:pt x="349" y="318"/>
                  </a:lnTo>
                  <a:close/>
                  <a:moveTo>
                    <a:pt x="279" y="373"/>
                  </a:moveTo>
                  <a:lnTo>
                    <a:pt x="273" y="376"/>
                  </a:lnTo>
                  <a:lnTo>
                    <a:pt x="264" y="380"/>
                  </a:lnTo>
                  <a:lnTo>
                    <a:pt x="255" y="383"/>
                  </a:lnTo>
                  <a:lnTo>
                    <a:pt x="245" y="385"/>
                  </a:lnTo>
                  <a:lnTo>
                    <a:pt x="236" y="388"/>
                  </a:lnTo>
                  <a:lnTo>
                    <a:pt x="226" y="389"/>
                  </a:lnTo>
                  <a:lnTo>
                    <a:pt x="216" y="391"/>
                  </a:lnTo>
                  <a:lnTo>
                    <a:pt x="215" y="383"/>
                  </a:lnTo>
                  <a:lnTo>
                    <a:pt x="225" y="381"/>
                  </a:lnTo>
                  <a:lnTo>
                    <a:pt x="234" y="380"/>
                  </a:lnTo>
                  <a:lnTo>
                    <a:pt x="243" y="378"/>
                  </a:lnTo>
                  <a:lnTo>
                    <a:pt x="252" y="375"/>
                  </a:lnTo>
                  <a:lnTo>
                    <a:pt x="261" y="372"/>
                  </a:lnTo>
                  <a:lnTo>
                    <a:pt x="269" y="369"/>
                  </a:lnTo>
                  <a:lnTo>
                    <a:pt x="276" y="366"/>
                  </a:lnTo>
                  <a:lnTo>
                    <a:pt x="279" y="373"/>
                  </a:lnTo>
                  <a:close/>
                  <a:moveTo>
                    <a:pt x="192" y="391"/>
                  </a:moveTo>
                  <a:lnTo>
                    <a:pt x="186" y="391"/>
                  </a:lnTo>
                  <a:lnTo>
                    <a:pt x="176" y="391"/>
                  </a:lnTo>
                  <a:lnTo>
                    <a:pt x="166" y="389"/>
                  </a:lnTo>
                  <a:lnTo>
                    <a:pt x="157" y="388"/>
                  </a:lnTo>
                  <a:lnTo>
                    <a:pt x="147" y="385"/>
                  </a:lnTo>
                  <a:lnTo>
                    <a:pt x="138" y="383"/>
                  </a:lnTo>
                  <a:lnTo>
                    <a:pt x="129" y="380"/>
                  </a:lnTo>
                  <a:lnTo>
                    <a:pt x="127" y="379"/>
                  </a:lnTo>
                  <a:lnTo>
                    <a:pt x="130" y="372"/>
                  </a:lnTo>
                  <a:lnTo>
                    <a:pt x="131" y="372"/>
                  </a:lnTo>
                  <a:lnTo>
                    <a:pt x="140" y="375"/>
                  </a:lnTo>
                  <a:lnTo>
                    <a:pt x="149" y="378"/>
                  </a:lnTo>
                  <a:lnTo>
                    <a:pt x="158" y="380"/>
                  </a:lnTo>
                  <a:lnTo>
                    <a:pt x="167" y="381"/>
                  </a:lnTo>
                  <a:lnTo>
                    <a:pt x="177" y="383"/>
                  </a:lnTo>
                  <a:lnTo>
                    <a:pt x="186" y="383"/>
                  </a:lnTo>
                  <a:lnTo>
                    <a:pt x="192" y="384"/>
                  </a:lnTo>
                  <a:lnTo>
                    <a:pt x="192" y="391"/>
                  </a:lnTo>
                  <a:close/>
                  <a:moveTo>
                    <a:pt x="105" y="369"/>
                  </a:moveTo>
                  <a:lnTo>
                    <a:pt x="103" y="368"/>
                  </a:lnTo>
                  <a:lnTo>
                    <a:pt x="95" y="363"/>
                  </a:lnTo>
                  <a:lnTo>
                    <a:pt x="87" y="358"/>
                  </a:lnTo>
                  <a:lnTo>
                    <a:pt x="72" y="347"/>
                  </a:lnTo>
                  <a:lnTo>
                    <a:pt x="58" y="334"/>
                  </a:lnTo>
                  <a:lnTo>
                    <a:pt x="53" y="330"/>
                  </a:lnTo>
                  <a:lnTo>
                    <a:pt x="59" y="324"/>
                  </a:lnTo>
                  <a:lnTo>
                    <a:pt x="63" y="328"/>
                  </a:lnTo>
                  <a:lnTo>
                    <a:pt x="76" y="341"/>
                  </a:lnTo>
                  <a:lnTo>
                    <a:pt x="91" y="351"/>
                  </a:lnTo>
                  <a:lnTo>
                    <a:pt x="99" y="356"/>
                  </a:lnTo>
                  <a:lnTo>
                    <a:pt x="106" y="361"/>
                  </a:lnTo>
                  <a:lnTo>
                    <a:pt x="109" y="362"/>
                  </a:lnTo>
                  <a:lnTo>
                    <a:pt x="105" y="369"/>
                  </a:lnTo>
                  <a:close/>
                  <a:moveTo>
                    <a:pt x="38" y="311"/>
                  </a:moveTo>
                  <a:lnTo>
                    <a:pt x="34" y="306"/>
                  </a:lnTo>
                  <a:lnTo>
                    <a:pt x="29" y="297"/>
                  </a:lnTo>
                  <a:lnTo>
                    <a:pt x="24" y="289"/>
                  </a:lnTo>
                  <a:lnTo>
                    <a:pt x="20" y="281"/>
                  </a:lnTo>
                  <a:lnTo>
                    <a:pt x="16" y="272"/>
                  </a:lnTo>
                  <a:lnTo>
                    <a:pt x="12" y="263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16" y="250"/>
                  </a:lnTo>
                  <a:lnTo>
                    <a:pt x="17" y="252"/>
                  </a:lnTo>
                  <a:lnTo>
                    <a:pt x="20" y="260"/>
                  </a:lnTo>
                  <a:lnTo>
                    <a:pt x="23" y="269"/>
                  </a:lnTo>
                  <a:lnTo>
                    <a:pt x="27" y="277"/>
                  </a:lnTo>
                  <a:lnTo>
                    <a:pt x="31" y="285"/>
                  </a:lnTo>
                  <a:lnTo>
                    <a:pt x="35" y="293"/>
                  </a:lnTo>
                  <a:lnTo>
                    <a:pt x="40" y="301"/>
                  </a:lnTo>
                  <a:lnTo>
                    <a:pt x="44" y="306"/>
                  </a:lnTo>
                  <a:lnTo>
                    <a:pt x="38" y="311"/>
                  </a:lnTo>
                  <a:close/>
                  <a:moveTo>
                    <a:pt x="3" y="229"/>
                  </a:moveTo>
                  <a:lnTo>
                    <a:pt x="2" y="226"/>
                  </a:lnTo>
                  <a:lnTo>
                    <a:pt x="1" y="21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1" y="176"/>
                  </a:lnTo>
                  <a:lnTo>
                    <a:pt x="2" y="166"/>
                  </a:lnTo>
                  <a:lnTo>
                    <a:pt x="3" y="164"/>
                  </a:lnTo>
                  <a:lnTo>
                    <a:pt x="11" y="165"/>
                  </a:lnTo>
                  <a:lnTo>
                    <a:pt x="10" y="167"/>
                  </a:lnTo>
                  <a:lnTo>
                    <a:pt x="9" y="176"/>
                  </a:lnTo>
                  <a:lnTo>
                    <a:pt x="8" y="186"/>
                  </a:lnTo>
                  <a:lnTo>
                    <a:pt x="8" y="196"/>
                  </a:lnTo>
                  <a:lnTo>
                    <a:pt x="8" y="205"/>
                  </a:lnTo>
                  <a:lnTo>
                    <a:pt x="9" y="215"/>
                  </a:lnTo>
                  <a:lnTo>
                    <a:pt x="10" y="224"/>
                  </a:lnTo>
                  <a:lnTo>
                    <a:pt x="11" y="227"/>
                  </a:lnTo>
                  <a:lnTo>
                    <a:pt x="3" y="229"/>
                  </a:lnTo>
                  <a:close/>
                  <a:moveTo>
                    <a:pt x="8" y="140"/>
                  </a:moveTo>
                  <a:lnTo>
                    <a:pt x="9" y="138"/>
                  </a:lnTo>
                  <a:lnTo>
                    <a:pt x="12" y="129"/>
                  </a:lnTo>
                  <a:lnTo>
                    <a:pt x="15" y="120"/>
                  </a:lnTo>
                  <a:lnTo>
                    <a:pt x="19" y="111"/>
                  </a:lnTo>
                  <a:lnTo>
                    <a:pt x="24" y="103"/>
                  </a:lnTo>
                  <a:lnTo>
                    <a:pt x="28" y="94"/>
                  </a:lnTo>
                  <a:lnTo>
                    <a:pt x="34" y="86"/>
                  </a:lnTo>
                  <a:lnTo>
                    <a:pt x="37" y="81"/>
                  </a:lnTo>
                  <a:lnTo>
                    <a:pt x="44" y="86"/>
                  </a:lnTo>
                  <a:lnTo>
                    <a:pt x="40" y="91"/>
                  </a:lnTo>
                  <a:lnTo>
                    <a:pt x="35" y="98"/>
                  </a:lnTo>
                  <a:lnTo>
                    <a:pt x="31" y="106"/>
                  </a:lnTo>
                  <a:lnTo>
                    <a:pt x="27" y="114"/>
                  </a:lnTo>
                  <a:lnTo>
                    <a:pt x="23" y="123"/>
                  </a:lnTo>
                  <a:lnTo>
                    <a:pt x="20" y="131"/>
                  </a:lnTo>
                  <a:lnTo>
                    <a:pt x="17" y="140"/>
                  </a:lnTo>
                  <a:lnTo>
                    <a:pt x="16" y="142"/>
                  </a:lnTo>
                  <a:lnTo>
                    <a:pt x="8" y="140"/>
                  </a:lnTo>
                  <a:close/>
                  <a:moveTo>
                    <a:pt x="53" y="62"/>
                  </a:moveTo>
                  <a:lnTo>
                    <a:pt x="57" y="58"/>
                  </a:lnTo>
                  <a:lnTo>
                    <a:pt x="71" y="45"/>
                  </a:lnTo>
                  <a:lnTo>
                    <a:pt x="86" y="34"/>
                  </a:lnTo>
                  <a:lnTo>
                    <a:pt x="94" y="28"/>
                  </a:lnTo>
                  <a:lnTo>
                    <a:pt x="103" y="24"/>
                  </a:lnTo>
                  <a:lnTo>
                    <a:pt x="105" y="23"/>
                  </a:lnTo>
                  <a:lnTo>
                    <a:pt x="108" y="30"/>
                  </a:lnTo>
                  <a:lnTo>
                    <a:pt x="107" y="31"/>
                  </a:lnTo>
                  <a:lnTo>
                    <a:pt x="99" y="35"/>
                  </a:lnTo>
                  <a:lnTo>
                    <a:pt x="91" y="40"/>
                  </a:lnTo>
                  <a:lnTo>
                    <a:pt x="77" y="51"/>
                  </a:lnTo>
                  <a:lnTo>
                    <a:pt x="63" y="63"/>
                  </a:lnTo>
                  <a:lnTo>
                    <a:pt x="59" y="68"/>
                  </a:lnTo>
                  <a:lnTo>
                    <a:pt x="53" y="62"/>
                  </a:lnTo>
                  <a:close/>
                  <a:moveTo>
                    <a:pt x="127" y="13"/>
                  </a:moveTo>
                  <a:lnTo>
                    <a:pt x="129" y="12"/>
                  </a:lnTo>
                  <a:lnTo>
                    <a:pt x="138" y="9"/>
                  </a:lnTo>
                  <a:lnTo>
                    <a:pt x="147" y="6"/>
                  </a:lnTo>
                  <a:lnTo>
                    <a:pt x="157" y="4"/>
                  </a:lnTo>
                  <a:lnTo>
                    <a:pt x="166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7" y="8"/>
                  </a:lnTo>
                  <a:lnTo>
                    <a:pt x="177" y="9"/>
                  </a:lnTo>
                  <a:lnTo>
                    <a:pt x="168" y="10"/>
                  </a:lnTo>
                  <a:lnTo>
                    <a:pt x="158" y="12"/>
                  </a:lnTo>
                  <a:lnTo>
                    <a:pt x="149" y="14"/>
                  </a:lnTo>
                  <a:lnTo>
                    <a:pt x="140" y="16"/>
                  </a:lnTo>
                  <a:lnTo>
                    <a:pt x="132" y="19"/>
                  </a:lnTo>
                  <a:lnTo>
                    <a:pt x="130" y="20"/>
                  </a:lnTo>
                  <a:lnTo>
                    <a:pt x="127" y="13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485" name="Group 35"/>
            <p:cNvGrpSpPr>
              <a:grpSpLocks/>
            </p:cNvGrpSpPr>
            <p:nvPr/>
          </p:nvGrpSpPr>
          <p:grpSpPr bwMode="auto">
            <a:xfrm>
              <a:off x="1957" y="2611"/>
              <a:ext cx="663" cy="730"/>
              <a:chOff x="2335" y="2841"/>
              <a:chExt cx="413" cy="455"/>
            </a:xfrm>
          </p:grpSpPr>
          <p:sp>
            <p:nvSpPr>
              <p:cNvPr id="53527" name="Freeform 36"/>
              <p:cNvSpPr>
                <a:spLocks/>
              </p:cNvSpPr>
              <p:nvPr/>
            </p:nvSpPr>
            <p:spPr bwMode="auto">
              <a:xfrm>
                <a:off x="2335" y="2841"/>
                <a:ext cx="413" cy="455"/>
              </a:xfrm>
              <a:custGeom>
                <a:avLst/>
                <a:gdLst>
                  <a:gd name="T0" fmla="*/ 249 w 413"/>
                  <a:gd name="T1" fmla="*/ 216 h 455"/>
                  <a:gd name="T2" fmla="*/ 107 w 413"/>
                  <a:gd name="T3" fmla="*/ 191 h 455"/>
                  <a:gd name="T4" fmla="*/ 116 w 413"/>
                  <a:gd name="T5" fmla="*/ 117 h 455"/>
                  <a:gd name="T6" fmla="*/ 141 w 413"/>
                  <a:gd name="T7" fmla="*/ 100 h 455"/>
                  <a:gd name="T8" fmla="*/ 165 w 413"/>
                  <a:gd name="T9" fmla="*/ 150 h 455"/>
                  <a:gd name="T10" fmla="*/ 216 w 413"/>
                  <a:gd name="T11" fmla="*/ 175 h 455"/>
                  <a:gd name="T12" fmla="*/ 241 w 413"/>
                  <a:gd name="T13" fmla="*/ 158 h 455"/>
                  <a:gd name="T14" fmla="*/ 274 w 413"/>
                  <a:gd name="T15" fmla="*/ 109 h 455"/>
                  <a:gd name="T16" fmla="*/ 317 w 413"/>
                  <a:gd name="T17" fmla="*/ 74 h 455"/>
                  <a:gd name="T18" fmla="*/ 300 w 413"/>
                  <a:gd name="T19" fmla="*/ 191 h 455"/>
                  <a:gd name="T20" fmla="*/ 266 w 413"/>
                  <a:gd name="T21" fmla="*/ 242 h 455"/>
                  <a:gd name="T22" fmla="*/ 249 w 413"/>
                  <a:gd name="T23" fmla="*/ 292 h 455"/>
                  <a:gd name="T24" fmla="*/ 107 w 413"/>
                  <a:gd name="T25" fmla="*/ 342 h 455"/>
                  <a:gd name="T26" fmla="*/ 40 w 413"/>
                  <a:gd name="T27" fmla="*/ 300 h 455"/>
                  <a:gd name="T28" fmla="*/ 124 w 413"/>
                  <a:gd name="T29" fmla="*/ 208 h 455"/>
                  <a:gd name="T30" fmla="*/ 165 w 413"/>
                  <a:gd name="T31" fmla="*/ 284 h 455"/>
                  <a:gd name="T32" fmla="*/ 183 w 413"/>
                  <a:gd name="T33" fmla="*/ 333 h 455"/>
                  <a:gd name="T34" fmla="*/ 191 w 413"/>
                  <a:gd name="T35" fmla="*/ 434 h 455"/>
                  <a:gd name="T36" fmla="*/ 241 w 413"/>
                  <a:gd name="T37" fmla="*/ 434 h 455"/>
                  <a:gd name="T38" fmla="*/ 317 w 413"/>
                  <a:gd name="T39" fmla="*/ 426 h 455"/>
                  <a:gd name="T40" fmla="*/ 383 w 413"/>
                  <a:gd name="T41" fmla="*/ 342 h 455"/>
                  <a:gd name="T42" fmla="*/ 366 w 413"/>
                  <a:gd name="T43" fmla="*/ 267 h 455"/>
                  <a:gd name="T44" fmla="*/ 266 w 413"/>
                  <a:gd name="T45" fmla="*/ 292 h 455"/>
                  <a:gd name="T46" fmla="*/ 216 w 413"/>
                  <a:gd name="T47" fmla="*/ 284 h 455"/>
                  <a:gd name="T48" fmla="*/ 183 w 413"/>
                  <a:gd name="T49" fmla="*/ 208 h 455"/>
                  <a:gd name="T50" fmla="*/ 191 w 413"/>
                  <a:gd name="T51" fmla="*/ 133 h 455"/>
                  <a:gd name="T52" fmla="*/ 358 w 413"/>
                  <a:gd name="T53" fmla="*/ 175 h 455"/>
                  <a:gd name="T54" fmla="*/ 358 w 413"/>
                  <a:gd name="T55" fmla="*/ 292 h 455"/>
                  <a:gd name="T56" fmla="*/ 282 w 413"/>
                  <a:gd name="T57" fmla="*/ 325 h 455"/>
                  <a:gd name="T58" fmla="*/ 183 w 413"/>
                  <a:gd name="T59" fmla="*/ 368 h 455"/>
                  <a:gd name="T60" fmla="*/ 91 w 413"/>
                  <a:gd name="T61" fmla="*/ 426 h 455"/>
                  <a:gd name="T62" fmla="*/ 40 w 413"/>
                  <a:gd name="T63" fmla="*/ 350 h 455"/>
                  <a:gd name="T64" fmla="*/ 141 w 413"/>
                  <a:gd name="T65" fmla="*/ 58 h 455"/>
                  <a:gd name="T66" fmla="*/ 208 w 413"/>
                  <a:gd name="T67" fmla="*/ 0 h 45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413"/>
                  <a:gd name="T103" fmla="*/ 0 h 455"/>
                  <a:gd name="T104" fmla="*/ 413 w 413"/>
                  <a:gd name="T105" fmla="*/ 455 h 45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413" h="455">
                    <a:moveTo>
                      <a:pt x="249" y="216"/>
                    </a:moveTo>
                    <a:cubicBezTo>
                      <a:pt x="202" y="222"/>
                      <a:pt x="127" y="248"/>
                      <a:pt x="107" y="191"/>
                    </a:cubicBezTo>
                    <a:cubicBezTo>
                      <a:pt x="110" y="166"/>
                      <a:pt x="107" y="140"/>
                      <a:pt x="116" y="117"/>
                    </a:cubicBezTo>
                    <a:cubicBezTo>
                      <a:pt x="119" y="108"/>
                      <a:pt x="131" y="97"/>
                      <a:pt x="141" y="100"/>
                    </a:cubicBezTo>
                    <a:cubicBezTo>
                      <a:pt x="157" y="103"/>
                      <a:pt x="158" y="142"/>
                      <a:pt x="165" y="150"/>
                    </a:cubicBezTo>
                    <a:cubicBezTo>
                      <a:pt x="178" y="166"/>
                      <a:pt x="199" y="169"/>
                      <a:pt x="216" y="175"/>
                    </a:cubicBezTo>
                    <a:cubicBezTo>
                      <a:pt x="224" y="169"/>
                      <a:pt x="234" y="166"/>
                      <a:pt x="241" y="158"/>
                    </a:cubicBezTo>
                    <a:cubicBezTo>
                      <a:pt x="254" y="143"/>
                      <a:pt x="274" y="109"/>
                      <a:pt x="274" y="109"/>
                    </a:cubicBezTo>
                    <a:cubicBezTo>
                      <a:pt x="263" y="59"/>
                      <a:pt x="270" y="45"/>
                      <a:pt x="317" y="74"/>
                    </a:cubicBezTo>
                    <a:cubicBezTo>
                      <a:pt x="347" y="121"/>
                      <a:pt x="351" y="158"/>
                      <a:pt x="300" y="191"/>
                    </a:cubicBezTo>
                    <a:cubicBezTo>
                      <a:pt x="288" y="208"/>
                      <a:pt x="272" y="222"/>
                      <a:pt x="266" y="242"/>
                    </a:cubicBezTo>
                    <a:cubicBezTo>
                      <a:pt x="265" y="245"/>
                      <a:pt x="251" y="289"/>
                      <a:pt x="249" y="292"/>
                    </a:cubicBezTo>
                    <a:cubicBezTo>
                      <a:pt x="223" y="325"/>
                      <a:pt x="148" y="327"/>
                      <a:pt x="107" y="342"/>
                    </a:cubicBezTo>
                    <a:cubicBezTo>
                      <a:pt x="69" y="329"/>
                      <a:pt x="54" y="341"/>
                      <a:pt x="40" y="300"/>
                    </a:cubicBezTo>
                    <a:cubicBezTo>
                      <a:pt x="51" y="205"/>
                      <a:pt x="31" y="196"/>
                      <a:pt x="124" y="208"/>
                    </a:cubicBezTo>
                    <a:cubicBezTo>
                      <a:pt x="164" y="248"/>
                      <a:pt x="142" y="220"/>
                      <a:pt x="165" y="284"/>
                    </a:cubicBezTo>
                    <a:cubicBezTo>
                      <a:pt x="171" y="300"/>
                      <a:pt x="183" y="333"/>
                      <a:pt x="183" y="333"/>
                    </a:cubicBezTo>
                    <a:cubicBezTo>
                      <a:pt x="185" y="366"/>
                      <a:pt x="180" y="402"/>
                      <a:pt x="191" y="434"/>
                    </a:cubicBezTo>
                    <a:cubicBezTo>
                      <a:pt x="196" y="455"/>
                      <a:pt x="235" y="435"/>
                      <a:pt x="241" y="434"/>
                    </a:cubicBezTo>
                    <a:cubicBezTo>
                      <a:pt x="266" y="431"/>
                      <a:pt x="292" y="428"/>
                      <a:pt x="317" y="426"/>
                    </a:cubicBezTo>
                    <a:cubicBezTo>
                      <a:pt x="358" y="411"/>
                      <a:pt x="360" y="377"/>
                      <a:pt x="383" y="342"/>
                    </a:cubicBezTo>
                    <a:cubicBezTo>
                      <a:pt x="395" y="307"/>
                      <a:pt x="387" y="297"/>
                      <a:pt x="366" y="267"/>
                    </a:cubicBezTo>
                    <a:cubicBezTo>
                      <a:pt x="329" y="272"/>
                      <a:pt x="301" y="281"/>
                      <a:pt x="266" y="292"/>
                    </a:cubicBezTo>
                    <a:cubicBezTo>
                      <a:pt x="249" y="290"/>
                      <a:pt x="231" y="292"/>
                      <a:pt x="216" y="284"/>
                    </a:cubicBezTo>
                    <a:cubicBezTo>
                      <a:pt x="198" y="275"/>
                      <a:pt x="188" y="226"/>
                      <a:pt x="183" y="208"/>
                    </a:cubicBezTo>
                    <a:cubicBezTo>
                      <a:pt x="185" y="183"/>
                      <a:pt x="169" y="145"/>
                      <a:pt x="191" y="133"/>
                    </a:cubicBezTo>
                    <a:cubicBezTo>
                      <a:pt x="216" y="118"/>
                      <a:pt x="325" y="165"/>
                      <a:pt x="358" y="175"/>
                    </a:cubicBezTo>
                    <a:cubicBezTo>
                      <a:pt x="394" y="229"/>
                      <a:pt x="413" y="237"/>
                      <a:pt x="358" y="292"/>
                    </a:cubicBezTo>
                    <a:cubicBezTo>
                      <a:pt x="339" y="311"/>
                      <a:pt x="282" y="325"/>
                      <a:pt x="282" y="325"/>
                    </a:cubicBezTo>
                    <a:cubicBezTo>
                      <a:pt x="251" y="347"/>
                      <a:pt x="217" y="355"/>
                      <a:pt x="183" y="368"/>
                    </a:cubicBezTo>
                    <a:cubicBezTo>
                      <a:pt x="161" y="399"/>
                      <a:pt x="126" y="413"/>
                      <a:pt x="91" y="426"/>
                    </a:cubicBezTo>
                    <a:cubicBezTo>
                      <a:pt x="22" y="413"/>
                      <a:pt x="13" y="418"/>
                      <a:pt x="40" y="350"/>
                    </a:cubicBezTo>
                    <a:cubicBezTo>
                      <a:pt x="46" y="200"/>
                      <a:pt x="0" y="103"/>
                      <a:pt x="141" y="58"/>
                    </a:cubicBezTo>
                    <a:cubicBezTo>
                      <a:pt x="165" y="41"/>
                      <a:pt x="186" y="21"/>
                      <a:pt x="208" y="0"/>
                    </a:cubicBezTo>
                  </a:path>
                </a:pathLst>
              </a:cu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528" name="Line 37"/>
              <p:cNvSpPr>
                <a:spLocks noChangeShapeType="1"/>
              </p:cNvSpPr>
              <p:nvPr/>
            </p:nvSpPr>
            <p:spPr bwMode="auto">
              <a:xfrm flipV="1">
                <a:off x="2458" y="3213"/>
                <a:ext cx="20" cy="41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529" name="Line 38"/>
              <p:cNvSpPr>
                <a:spLocks noChangeShapeType="1"/>
              </p:cNvSpPr>
              <p:nvPr/>
            </p:nvSpPr>
            <p:spPr bwMode="auto">
              <a:xfrm flipH="1" flipV="1">
                <a:off x="2396" y="2944"/>
                <a:ext cx="62" cy="2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530" name="Line 39"/>
              <p:cNvSpPr>
                <a:spLocks noChangeShapeType="1"/>
              </p:cNvSpPr>
              <p:nvPr/>
            </p:nvSpPr>
            <p:spPr bwMode="auto">
              <a:xfrm flipH="1" flipV="1">
                <a:off x="2583" y="3254"/>
                <a:ext cx="42" cy="21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531" name="Line 40"/>
              <p:cNvSpPr>
                <a:spLocks noChangeShapeType="1"/>
              </p:cNvSpPr>
              <p:nvPr/>
            </p:nvSpPr>
            <p:spPr bwMode="auto">
              <a:xfrm flipH="1">
                <a:off x="2638" y="3035"/>
                <a:ext cx="61" cy="21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532" name="Line 41"/>
              <p:cNvSpPr>
                <a:spLocks noChangeShapeType="1"/>
              </p:cNvSpPr>
              <p:nvPr/>
            </p:nvSpPr>
            <p:spPr bwMode="auto">
              <a:xfrm flipH="1" flipV="1">
                <a:off x="2521" y="3089"/>
                <a:ext cx="62" cy="2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533" name="Group 42"/>
              <p:cNvGrpSpPr>
                <a:grpSpLocks/>
              </p:cNvGrpSpPr>
              <p:nvPr/>
            </p:nvGrpSpPr>
            <p:grpSpPr bwMode="auto">
              <a:xfrm>
                <a:off x="2618" y="3052"/>
                <a:ext cx="33" cy="21"/>
                <a:chOff x="2618" y="3052"/>
                <a:chExt cx="33" cy="21"/>
              </a:xfrm>
            </p:grpSpPr>
            <p:sp>
              <p:nvSpPr>
                <p:cNvPr id="53546" name="Oval 43"/>
                <p:cNvSpPr>
                  <a:spLocks noChangeArrowheads="1"/>
                </p:cNvSpPr>
                <p:nvPr/>
              </p:nvSpPr>
              <p:spPr bwMode="auto">
                <a:xfrm>
                  <a:off x="2618" y="3052"/>
                  <a:ext cx="33" cy="21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547" name="Oval 44"/>
                <p:cNvSpPr>
                  <a:spLocks noChangeArrowheads="1"/>
                </p:cNvSpPr>
                <p:nvPr/>
              </p:nvSpPr>
              <p:spPr bwMode="auto">
                <a:xfrm>
                  <a:off x="2618" y="3052"/>
                  <a:ext cx="33" cy="21"/>
                </a:xfrm>
                <a:prstGeom prst="ellips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53534" name="Group 45"/>
              <p:cNvGrpSpPr>
                <a:grpSpLocks/>
              </p:cNvGrpSpPr>
              <p:nvPr/>
            </p:nvGrpSpPr>
            <p:grpSpPr bwMode="auto">
              <a:xfrm>
                <a:off x="2569" y="3230"/>
                <a:ext cx="33" cy="22"/>
                <a:chOff x="2569" y="3230"/>
                <a:chExt cx="33" cy="22"/>
              </a:xfrm>
            </p:grpSpPr>
            <p:sp>
              <p:nvSpPr>
                <p:cNvPr id="53544" name="Oval 46"/>
                <p:cNvSpPr>
                  <a:spLocks noChangeArrowheads="1"/>
                </p:cNvSpPr>
                <p:nvPr/>
              </p:nvSpPr>
              <p:spPr bwMode="auto">
                <a:xfrm>
                  <a:off x="2569" y="3230"/>
                  <a:ext cx="33" cy="22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545" name="Oval 47"/>
                <p:cNvSpPr>
                  <a:spLocks noChangeArrowheads="1"/>
                </p:cNvSpPr>
                <p:nvPr/>
              </p:nvSpPr>
              <p:spPr bwMode="auto">
                <a:xfrm>
                  <a:off x="2569" y="3230"/>
                  <a:ext cx="33" cy="22"/>
                </a:xfrm>
                <a:prstGeom prst="ellips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53535" name="Group 48"/>
              <p:cNvGrpSpPr>
                <a:grpSpLocks/>
              </p:cNvGrpSpPr>
              <p:nvPr/>
            </p:nvGrpSpPr>
            <p:grpSpPr bwMode="auto">
              <a:xfrm>
                <a:off x="2455" y="3198"/>
                <a:ext cx="33" cy="21"/>
                <a:chOff x="2455" y="3198"/>
                <a:chExt cx="33" cy="21"/>
              </a:xfrm>
            </p:grpSpPr>
            <p:sp>
              <p:nvSpPr>
                <p:cNvPr id="53542" name="Oval 49"/>
                <p:cNvSpPr>
                  <a:spLocks noChangeArrowheads="1"/>
                </p:cNvSpPr>
                <p:nvPr/>
              </p:nvSpPr>
              <p:spPr bwMode="auto">
                <a:xfrm>
                  <a:off x="2455" y="3198"/>
                  <a:ext cx="33" cy="21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543" name="Oval 50"/>
                <p:cNvSpPr>
                  <a:spLocks noChangeArrowheads="1"/>
                </p:cNvSpPr>
                <p:nvPr/>
              </p:nvSpPr>
              <p:spPr bwMode="auto">
                <a:xfrm>
                  <a:off x="2455" y="3198"/>
                  <a:ext cx="33" cy="21"/>
                </a:xfrm>
                <a:prstGeom prst="ellips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53536" name="Group 51"/>
              <p:cNvGrpSpPr>
                <a:grpSpLocks/>
              </p:cNvGrpSpPr>
              <p:nvPr/>
            </p:nvGrpSpPr>
            <p:grpSpPr bwMode="auto">
              <a:xfrm>
                <a:off x="2553" y="3101"/>
                <a:ext cx="32" cy="20"/>
                <a:chOff x="2553" y="3101"/>
                <a:chExt cx="32" cy="20"/>
              </a:xfrm>
            </p:grpSpPr>
            <p:sp>
              <p:nvSpPr>
                <p:cNvPr id="53540" name="Oval 52"/>
                <p:cNvSpPr>
                  <a:spLocks noChangeArrowheads="1"/>
                </p:cNvSpPr>
                <p:nvPr/>
              </p:nvSpPr>
              <p:spPr bwMode="auto">
                <a:xfrm>
                  <a:off x="2553" y="3101"/>
                  <a:ext cx="32" cy="20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541" name="Oval 53"/>
                <p:cNvSpPr>
                  <a:spLocks noChangeArrowheads="1"/>
                </p:cNvSpPr>
                <p:nvPr/>
              </p:nvSpPr>
              <p:spPr bwMode="auto">
                <a:xfrm>
                  <a:off x="2553" y="3101"/>
                  <a:ext cx="32" cy="20"/>
                </a:xfrm>
                <a:prstGeom prst="ellips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grpSp>
            <p:nvGrpSpPr>
              <p:cNvPr id="53537" name="Group 54"/>
              <p:cNvGrpSpPr>
                <a:grpSpLocks/>
              </p:cNvGrpSpPr>
              <p:nvPr/>
            </p:nvGrpSpPr>
            <p:grpSpPr bwMode="auto">
              <a:xfrm>
                <a:off x="2438" y="2938"/>
                <a:ext cx="33" cy="22"/>
                <a:chOff x="2438" y="2938"/>
                <a:chExt cx="33" cy="22"/>
              </a:xfrm>
            </p:grpSpPr>
            <p:sp>
              <p:nvSpPr>
                <p:cNvPr id="53538" name="Oval 55"/>
                <p:cNvSpPr>
                  <a:spLocks noChangeArrowheads="1"/>
                </p:cNvSpPr>
                <p:nvPr/>
              </p:nvSpPr>
              <p:spPr bwMode="auto">
                <a:xfrm>
                  <a:off x="2438" y="2938"/>
                  <a:ext cx="33" cy="22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539" name="Oval 56"/>
                <p:cNvSpPr>
                  <a:spLocks noChangeArrowheads="1"/>
                </p:cNvSpPr>
                <p:nvPr/>
              </p:nvSpPr>
              <p:spPr bwMode="auto">
                <a:xfrm>
                  <a:off x="2438" y="2938"/>
                  <a:ext cx="33" cy="22"/>
                </a:xfrm>
                <a:prstGeom prst="ellipse">
                  <a:avLst/>
                </a:pr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</p:grpSp>
        <p:sp>
          <p:nvSpPr>
            <p:cNvPr id="53486" name="Freeform 57"/>
            <p:cNvSpPr>
              <a:spLocks noEditPoints="1"/>
            </p:cNvSpPr>
            <p:nvPr/>
          </p:nvSpPr>
          <p:spPr bwMode="auto">
            <a:xfrm>
              <a:off x="1957" y="2693"/>
              <a:ext cx="629" cy="627"/>
            </a:xfrm>
            <a:custGeom>
              <a:avLst/>
              <a:gdLst>
                <a:gd name="T0" fmla="*/ 18373790 w 392"/>
                <a:gd name="T1" fmla="*/ 104545 h 391"/>
                <a:gd name="T2" fmla="*/ 21326601 w 392"/>
                <a:gd name="T3" fmla="*/ 691299 h 391"/>
                <a:gd name="T4" fmla="*/ 19082613 w 392"/>
                <a:gd name="T5" fmla="*/ 846492 h 391"/>
                <a:gd name="T6" fmla="*/ 15757060 w 392"/>
                <a:gd name="T7" fmla="*/ 691299 h 391"/>
                <a:gd name="T8" fmla="*/ 24589274 w 392"/>
                <a:gd name="T9" fmla="*/ 1986533 h 391"/>
                <a:gd name="T10" fmla="*/ 27822036 w 392"/>
                <a:gd name="T11" fmla="*/ 4323272 h 391"/>
                <a:gd name="T12" fmla="*/ 24966591 w 392"/>
                <a:gd name="T13" fmla="*/ 2915295 h 391"/>
                <a:gd name="T14" fmla="*/ 23275500 w 392"/>
                <a:gd name="T15" fmla="*/ 1357418 h 391"/>
                <a:gd name="T16" fmla="*/ 30891600 w 392"/>
                <a:gd name="T17" fmla="*/ 7861337 h 391"/>
                <a:gd name="T18" fmla="*/ 32171882 w 392"/>
                <a:gd name="T19" fmla="*/ 10448971 h 391"/>
                <a:gd name="T20" fmla="*/ 30710312 w 392"/>
                <a:gd name="T21" fmla="*/ 8878777 h 391"/>
                <a:gd name="T22" fmla="*/ 28883186 w 392"/>
                <a:gd name="T23" fmla="*/ 6243618 h 391"/>
                <a:gd name="T24" fmla="*/ 33095138 w 392"/>
                <a:gd name="T25" fmla="*/ 13885912 h 391"/>
                <a:gd name="T26" fmla="*/ 33265077 w 392"/>
                <a:gd name="T27" fmla="*/ 17193360 h 391"/>
                <a:gd name="T28" fmla="*/ 32552773 w 392"/>
                <a:gd name="T29" fmla="*/ 16380545 h 391"/>
                <a:gd name="T30" fmla="*/ 32274820 w 392"/>
                <a:gd name="T31" fmla="*/ 13195127 h 391"/>
                <a:gd name="T32" fmla="*/ 32716747 w 392"/>
                <a:gd name="T33" fmla="*/ 20483449 h 391"/>
                <a:gd name="T34" fmla="*/ 31674452 w 392"/>
                <a:gd name="T35" fmla="*/ 23499147 h 391"/>
                <a:gd name="T36" fmla="*/ 30300711 w 392"/>
                <a:gd name="T37" fmla="*/ 24550778 h 391"/>
                <a:gd name="T38" fmla="*/ 31301184 w 392"/>
                <a:gd name="T39" fmla="*/ 22466627 h 391"/>
                <a:gd name="T40" fmla="*/ 32274820 w 392"/>
                <a:gd name="T41" fmla="*/ 19708877 h 391"/>
                <a:gd name="T42" fmla="*/ 28441270 w 392"/>
                <a:gd name="T43" fmla="*/ 27953215 h 391"/>
                <a:gd name="T44" fmla="*/ 25116416 w 392"/>
                <a:gd name="T45" fmla="*/ 29632965 h 391"/>
                <a:gd name="T46" fmla="*/ 28942922 w 392"/>
                <a:gd name="T47" fmla="*/ 26331851 h 391"/>
                <a:gd name="T48" fmla="*/ 23171266 w 392"/>
                <a:gd name="T49" fmla="*/ 31440428 h 391"/>
                <a:gd name="T50" fmla="*/ 20049885 w 392"/>
                <a:gd name="T51" fmla="*/ 32416697 h 391"/>
                <a:gd name="T52" fmla="*/ 18252250 w 392"/>
                <a:gd name="T53" fmla="*/ 32029269 h 391"/>
                <a:gd name="T54" fmla="*/ 20625269 w 392"/>
                <a:gd name="T55" fmla="*/ 31604772 h 391"/>
                <a:gd name="T56" fmla="*/ 23439037 w 392"/>
                <a:gd name="T57" fmla="*/ 30592783 h 391"/>
                <a:gd name="T58" fmla="*/ 14885917 w 392"/>
                <a:gd name="T59" fmla="*/ 32679211 h 391"/>
                <a:gd name="T60" fmla="*/ 11712944 w 392"/>
                <a:gd name="T61" fmla="*/ 32029269 h 391"/>
                <a:gd name="T62" fmla="*/ 11112378 w 392"/>
                <a:gd name="T63" fmla="*/ 31108647 h 391"/>
                <a:gd name="T64" fmla="*/ 14170603 w 392"/>
                <a:gd name="T65" fmla="*/ 31872560 h 391"/>
                <a:gd name="T66" fmla="*/ 16284316 w 392"/>
                <a:gd name="T67" fmla="*/ 32679211 h 391"/>
                <a:gd name="T68" fmla="*/ 7411544 w 392"/>
                <a:gd name="T69" fmla="*/ 29895552 h 391"/>
                <a:gd name="T70" fmla="*/ 5017995 w 392"/>
                <a:gd name="T71" fmla="*/ 27104352 h 391"/>
                <a:gd name="T72" fmla="*/ 8404398 w 392"/>
                <a:gd name="T73" fmla="*/ 29781078 h 391"/>
                <a:gd name="T74" fmla="*/ 3223123 w 392"/>
                <a:gd name="T75" fmla="*/ 26007877 h 391"/>
                <a:gd name="T76" fmla="*/ 1692223 w 392"/>
                <a:gd name="T77" fmla="*/ 23499147 h 391"/>
                <a:gd name="T78" fmla="*/ 716104 w 392"/>
                <a:gd name="T79" fmla="*/ 21064434 h 391"/>
                <a:gd name="T80" fmla="*/ 1948952 w 392"/>
                <a:gd name="T81" fmla="*/ 22466627 h 391"/>
                <a:gd name="T82" fmla="*/ 3389455 w 392"/>
                <a:gd name="T83" fmla="*/ 25194582 h 391"/>
                <a:gd name="T84" fmla="*/ 169589 w 392"/>
                <a:gd name="T85" fmla="*/ 18849581 h 391"/>
                <a:gd name="T86" fmla="*/ 0 w 392"/>
                <a:gd name="T87" fmla="*/ 15546596 h 391"/>
                <a:gd name="T88" fmla="*/ 959342 w 392"/>
                <a:gd name="T89" fmla="*/ 13830360 h 391"/>
                <a:gd name="T90" fmla="*/ 700634 w 392"/>
                <a:gd name="T91" fmla="*/ 16380545 h 391"/>
                <a:gd name="T92" fmla="*/ 959342 w 392"/>
                <a:gd name="T93" fmla="*/ 18976798 h 391"/>
                <a:gd name="T94" fmla="*/ 989123 w 392"/>
                <a:gd name="T95" fmla="*/ 10785030 h 391"/>
                <a:gd name="T96" fmla="*/ 2376933 w 392"/>
                <a:gd name="T97" fmla="*/ 7861337 h 391"/>
                <a:gd name="T98" fmla="*/ 3389455 w 392"/>
                <a:gd name="T99" fmla="*/ 7599163 h 391"/>
                <a:gd name="T100" fmla="*/ 1948952 w 392"/>
                <a:gd name="T101" fmla="*/ 10279261 h 391"/>
                <a:gd name="T102" fmla="*/ 700634 w 392"/>
                <a:gd name="T103" fmla="*/ 11728899 h 391"/>
                <a:gd name="T104" fmla="*/ 7299641 w 392"/>
                <a:gd name="T105" fmla="*/ 2850615 h 391"/>
                <a:gd name="T106" fmla="*/ 9169716 w 392"/>
                <a:gd name="T107" fmla="*/ 2492812 h 391"/>
                <a:gd name="T108" fmla="*/ 6557052 w 392"/>
                <a:gd name="T109" fmla="*/ 4257077 h 391"/>
                <a:gd name="T110" fmla="*/ 10779871 w 392"/>
                <a:gd name="T111" fmla="*/ 1108554 h 391"/>
                <a:gd name="T112" fmla="*/ 13315903 w 392"/>
                <a:gd name="T113" fmla="*/ 329186 h 391"/>
                <a:gd name="T114" fmla="*/ 15863404 w 392"/>
                <a:gd name="T115" fmla="*/ 691299 h 391"/>
                <a:gd name="T116" fmla="*/ 12639542 w 392"/>
                <a:gd name="T117" fmla="*/ 1133707 h 391"/>
                <a:gd name="T118" fmla="*/ 10779871 w 392"/>
                <a:gd name="T119" fmla="*/ 1108554 h 39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92"/>
                <a:gd name="T181" fmla="*/ 0 h 391"/>
                <a:gd name="T182" fmla="*/ 392 w 392"/>
                <a:gd name="T183" fmla="*/ 391 h 39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92" h="391">
                  <a:moveTo>
                    <a:pt x="186" y="0"/>
                  </a:moveTo>
                  <a:lnTo>
                    <a:pt x="196" y="0"/>
                  </a:lnTo>
                  <a:lnTo>
                    <a:pt x="206" y="0"/>
                  </a:lnTo>
                  <a:lnTo>
                    <a:pt x="216" y="1"/>
                  </a:lnTo>
                  <a:lnTo>
                    <a:pt x="226" y="2"/>
                  </a:lnTo>
                  <a:lnTo>
                    <a:pt x="236" y="4"/>
                  </a:lnTo>
                  <a:lnTo>
                    <a:pt x="245" y="6"/>
                  </a:lnTo>
                  <a:lnTo>
                    <a:pt x="251" y="8"/>
                  </a:lnTo>
                  <a:lnTo>
                    <a:pt x="249" y="15"/>
                  </a:lnTo>
                  <a:lnTo>
                    <a:pt x="243" y="14"/>
                  </a:lnTo>
                  <a:lnTo>
                    <a:pt x="234" y="12"/>
                  </a:lnTo>
                  <a:lnTo>
                    <a:pt x="225" y="10"/>
                  </a:lnTo>
                  <a:lnTo>
                    <a:pt x="215" y="9"/>
                  </a:lnTo>
                  <a:lnTo>
                    <a:pt x="206" y="8"/>
                  </a:lnTo>
                  <a:lnTo>
                    <a:pt x="196" y="8"/>
                  </a:lnTo>
                  <a:lnTo>
                    <a:pt x="186" y="8"/>
                  </a:lnTo>
                  <a:lnTo>
                    <a:pt x="186" y="0"/>
                  </a:lnTo>
                  <a:close/>
                  <a:moveTo>
                    <a:pt x="274" y="16"/>
                  </a:moveTo>
                  <a:lnTo>
                    <a:pt x="281" y="19"/>
                  </a:lnTo>
                  <a:lnTo>
                    <a:pt x="290" y="24"/>
                  </a:lnTo>
                  <a:lnTo>
                    <a:pt x="298" y="28"/>
                  </a:lnTo>
                  <a:lnTo>
                    <a:pt x="306" y="33"/>
                  </a:lnTo>
                  <a:lnTo>
                    <a:pt x="321" y="45"/>
                  </a:lnTo>
                  <a:lnTo>
                    <a:pt x="328" y="52"/>
                  </a:lnTo>
                  <a:lnTo>
                    <a:pt x="323" y="58"/>
                  </a:lnTo>
                  <a:lnTo>
                    <a:pt x="316" y="51"/>
                  </a:lnTo>
                  <a:lnTo>
                    <a:pt x="301" y="40"/>
                  </a:lnTo>
                  <a:lnTo>
                    <a:pt x="294" y="35"/>
                  </a:lnTo>
                  <a:lnTo>
                    <a:pt x="286" y="31"/>
                  </a:lnTo>
                  <a:lnTo>
                    <a:pt x="278" y="27"/>
                  </a:lnTo>
                  <a:lnTo>
                    <a:pt x="271" y="23"/>
                  </a:lnTo>
                  <a:lnTo>
                    <a:pt x="274" y="16"/>
                  </a:lnTo>
                  <a:close/>
                  <a:moveTo>
                    <a:pt x="345" y="69"/>
                  </a:moveTo>
                  <a:lnTo>
                    <a:pt x="347" y="71"/>
                  </a:lnTo>
                  <a:lnTo>
                    <a:pt x="359" y="86"/>
                  </a:lnTo>
                  <a:lnTo>
                    <a:pt x="364" y="94"/>
                  </a:lnTo>
                  <a:lnTo>
                    <a:pt x="368" y="102"/>
                  </a:lnTo>
                  <a:lnTo>
                    <a:pt x="373" y="111"/>
                  </a:lnTo>
                  <a:lnTo>
                    <a:pt x="377" y="120"/>
                  </a:lnTo>
                  <a:lnTo>
                    <a:pt x="379" y="125"/>
                  </a:lnTo>
                  <a:lnTo>
                    <a:pt x="371" y="128"/>
                  </a:lnTo>
                  <a:lnTo>
                    <a:pt x="369" y="123"/>
                  </a:lnTo>
                  <a:lnTo>
                    <a:pt x="366" y="115"/>
                  </a:lnTo>
                  <a:lnTo>
                    <a:pt x="362" y="106"/>
                  </a:lnTo>
                  <a:lnTo>
                    <a:pt x="357" y="99"/>
                  </a:lnTo>
                  <a:lnTo>
                    <a:pt x="352" y="91"/>
                  </a:lnTo>
                  <a:lnTo>
                    <a:pt x="341" y="76"/>
                  </a:lnTo>
                  <a:lnTo>
                    <a:pt x="340" y="75"/>
                  </a:lnTo>
                  <a:lnTo>
                    <a:pt x="345" y="69"/>
                  </a:lnTo>
                  <a:close/>
                  <a:moveTo>
                    <a:pt x="386" y="149"/>
                  </a:moveTo>
                  <a:lnTo>
                    <a:pt x="388" y="156"/>
                  </a:lnTo>
                  <a:lnTo>
                    <a:pt x="390" y="166"/>
                  </a:lnTo>
                  <a:lnTo>
                    <a:pt x="391" y="176"/>
                  </a:lnTo>
                  <a:lnTo>
                    <a:pt x="392" y="186"/>
                  </a:lnTo>
                  <a:lnTo>
                    <a:pt x="392" y="196"/>
                  </a:lnTo>
                  <a:lnTo>
                    <a:pt x="392" y="206"/>
                  </a:lnTo>
                  <a:lnTo>
                    <a:pt x="391" y="213"/>
                  </a:lnTo>
                  <a:lnTo>
                    <a:pt x="383" y="213"/>
                  </a:lnTo>
                  <a:lnTo>
                    <a:pt x="384" y="206"/>
                  </a:lnTo>
                  <a:lnTo>
                    <a:pt x="384" y="196"/>
                  </a:lnTo>
                  <a:lnTo>
                    <a:pt x="384" y="186"/>
                  </a:lnTo>
                  <a:lnTo>
                    <a:pt x="383" y="177"/>
                  </a:lnTo>
                  <a:lnTo>
                    <a:pt x="382" y="167"/>
                  </a:lnTo>
                  <a:lnTo>
                    <a:pt x="380" y="158"/>
                  </a:lnTo>
                  <a:lnTo>
                    <a:pt x="379" y="150"/>
                  </a:lnTo>
                  <a:lnTo>
                    <a:pt x="386" y="149"/>
                  </a:lnTo>
                  <a:close/>
                  <a:moveTo>
                    <a:pt x="388" y="238"/>
                  </a:moveTo>
                  <a:lnTo>
                    <a:pt x="386" y="245"/>
                  </a:lnTo>
                  <a:lnTo>
                    <a:pt x="383" y="254"/>
                  </a:lnTo>
                  <a:lnTo>
                    <a:pt x="380" y="263"/>
                  </a:lnTo>
                  <a:lnTo>
                    <a:pt x="377" y="272"/>
                  </a:lnTo>
                  <a:lnTo>
                    <a:pt x="373" y="281"/>
                  </a:lnTo>
                  <a:lnTo>
                    <a:pt x="369" y="289"/>
                  </a:lnTo>
                  <a:lnTo>
                    <a:pt x="364" y="297"/>
                  </a:lnTo>
                  <a:lnTo>
                    <a:pt x="363" y="298"/>
                  </a:lnTo>
                  <a:lnTo>
                    <a:pt x="357" y="294"/>
                  </a:lnTo>
                  <a:lnTo>
                    <a:pt x="357" y="293"/>
                  </a:lnTo>
                  <a:lnTo>
                    <a:pt x="361" y="285"/>
                  </a:lnTo>
                  <a:lnTo>
                    <a:pt x="366" y="277"/>
                  </a:lnTo>
                  <a:lnTo>
                    <a:pt x="369" y="269"/>
                  </a:lnTo>
                  <a:lnTo>
                    <a:pt x="373" y="260"/>
                  </a:lnTo>
                  <a:lnTo>
                    <a:pt x="376" y="252"/>
                  </a:lnTo>
                  <a:lnTo>
                    <a:pt x="378" y="243"/>
                  </a:lnTo>
                  <a:lnTo>
                    <a:pt x="380" y="236"/>
                  </a:lnTo>
                  <a:lnTo>
                    <a:pt x="388" y="238"/>
                  </a:lnTo>
                  <a:close/>
                  <a:moveTo>
                    <a:pt x="349" y="318"/>
                  </a:moveTo>
                  <a:lnTo>
                    <a:pt x="348" y="320"/>
                  </a:lnTo>
                  <a:lnTo>
                    <a:pt x="335" y="334"/>
                  </a:lnTo>
                  <a:lnTo>
                    <a:pt x="321" y="347"/>
                  </a:lnTo>
                  <a:lnTo>
                    <a:pt x="306" y="358"/>
                  </a:lnTo>
                  <a:lnTo>
                    <a:pt x="300" y="362"/>
                  </a:lnTo>
                  <a:lnTo>
                    <a:pt x="296" y="355"/>
                  </a:lnTo>
                  <a:lnTo>
                    <a:pt x="301" y="352"/>
                  </a:lnTo>
                  <a:lnTo>
                    <a:pt x="316" y="341"/>
                  </a:lnTo>
                  <a:lnTo>
                    <a:pt x="329" y="329"/>
                  </a:lnTo>
                  <a:lnTo>
                    <a:pt x="341" y="315"/>
                  </a:lnTo>
                  <a:lnTo>
                    <a:pt x="343" y="313"/>
                  </a:lnTo>
                  <a:lnTo>
                    <a:pt x="349" y="318"/>
                  </a:lnTo>
                  <a:close/>
                  <a:moveTo>
                    <a:pt x="279" y="373"/>
                  </a:moveTo>
                  <a:lnTo>
                    <a:pt x="273" y="376"/>
                  </a:lnTo>
                  <a:lnTo>
                    <a:pt x="264" y="380"/>
                  </a:lnTo>
                  <a:lnTo>
                    <a:pt x="255" y="383"/>
                  </a:lnTo>
                  <a:lnTo>
                    <a:pt x="245" y="385"/>
                  </a:lnTo>
                  <a:lnTo>
                    <a:pt x="236" y="388"/>
                  </a:lnTo>
                  <a:lnTo>
                    <a:pt x="226" y="389"/>
                  </a:lnTo>
                  <a:lnTo>
                    <a:pt x="216" y="391"/>
                  </a:lnTo>
                  <a:lnTo>
                    <a:pt x="215" y="383"/>
                  </a:lnTo>
                  <a:lnTo>
                    <a:pt x="225" y="381"/>
                  </a:lnTo>
                  <a:lnTo>
                    <a:pt x="234" y="380"/>
                  </a:lnTo>
                  <a:lnTo>
                    <a:pt x="243" y="378"/>
                  </a:lnTo>
                  <a:lnTo>
                    <a:pt x="252" y="375"/>
                  </a:lnTo>
                  <a:lnTo>
                    <a:pt x="261" y="372"/>
                  </a:lnTo>
                  <a:lnTo>
                    <a:pt x="269" y="369"/>
                  </a:lnTo>
                  <a:lnTo>
                    <a:pt x="276" y="366"/>
                  </a:lnTo>
                  <a:lnTo>
                    <a:pt x="279" y="373"/>
                  </a:lnTo>
                  <a:close/>
                  <a:moveTo>
                    <a:pt x="192" y="391"/>
                  </a:moveTo>
                  <a:lnTo>
                    <a:pt x="186" y="391"/>
                  </a:lnTo>
                  <a:lnTo>
                    <a:pt x="176" y="391"/>
                  </a:lnTo>
                  <a:lnTo>
                    <a:pt x="166" y="389"/>
                  </a:lnTo>
                  <a:lnTo>
                    <a:pt x="157" y="388"/>
                  </a:lnTo>
                  <a:lnTo>
                    <a:pt x="147" y="385"/>
                  </a:lnTo>
                  <a:lnTo>
                    <a:pt x="138" y="383"/>
                  </a:lnTo>
                  <a:lnTo>
                    <a:pt x="129" y="380"/>
                  </a:lnTo>
                  <a:lnTo>
                    <a:pt x="127" y="379"/>
                  </a:lnTo>
                  <a:lnTo>
                    <a:pt x="130" y="372"/>
                  </a:lnTo>
                  <a:lnTo>
                    <a:pt x="131" y="372"/>
                  </a:lnTo>
                  <a:lnTo>
                    <a:pt x="140" y="375"/>
                  </a:lnTo>
                  <a:lnTo>
                    <a:pt x="149" y="378"/>
                  </a:lnTo>
                  <a:lnTo>
                    <a:pt x="158" y="380"/>
                  </a:lnTo>
                  <a:lnTo>
                    <a:pt x="167" y="381"/>
                  </a:lnTo>
                  <a:lnTo>
                    <a:pt x="177" y="383"/>
                  </a:lnTo>
                  <a:lnTo>
                    <a:pt x="186" y="383"/>
                  </a:lnTo>
                  <a:lnTo>
                    <a:pt x="192" y="384"/>
                  </a:lnTo>
                  <a:lnTo>
                    <a:pt x="192" y="391"/>
                  </a:lnTo>
                  <a:close/>
                  <a:moveTo>
                    <a:pt x="105" y="369"/>
                  </a:moveTo>
                  <a:lnTo>
                    <a:pt x="103" y="368"/>
                  </a:lnTo>
                  <a:lnTo>
                    <a:pt x="95" y="363"/>
                  </a:lnTo>
                  <a:lnTo>
                    <a:pt x="87" y="358"/>
                  </a:lnTo>
                  <a:lnTo>
                    <a:pt x="72" y="347"/>
                  </a:lnTo>
                  <a:lnTo>
                    <a:pt x="58" y="334"/>
                  </a:lnTo>
                  <a:lnTo>
                    <a:pt x="53" y="330"/>
                  </a:lnTo>
                  <a:lnTo>
                    <a:pt x="59" y="324"/>
                  </a:lnTo>
                  <a:lnTo>
                    <a:pt x="63" y="328"/>
                  </a:lnTo>
                  <a:lnTo>
                    <a:pt x="76" y="341"/>
                  </a:lnTo>
                  <a:lnTo>
                    <a:pt x="91" y="351"/>
                  </a:lnTo>
                  <a:lnTo>
                    <a:pt x="99" y="356"/>
                  </a:lnTo>
                  <a:lnTo>
                    <a:pt x="106" y="361"/>
                  </a:lnTo>
                  <a:lnTo>
                    <a:pt x="109" y="362"/>
                  </a:lnTo>
                  <a:lnTo>
                    <a:pt x="105" y="369"/>
                  </a:lnTo>
                  <a:close/>
                  <a:moveTo>
                    <a:pt x="38" y="311"/>
                  </a:moveTo>
                  <a:lnTo>
                    <a:pt x="34" y="306"/>
                  </a:lnTo>
                  <a:lnTo>
                    <a:pt x="29" y="297"/>
                  </a:lnTo>
                  <a:lnTo>
                    <a:pt x="24" y="289"/>
                  </a:lnTo>
                  <a:lnTo>
                    <a:pt x="20" y="281"/>
                  </a:lnTo>
                  <a:lnTo>
                    <a:pt x="16" y="272"/>
                  </a:lnTo>
                  <a:lnTo>
                    <a:pt x="12" y="263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16" y="250"/>
                  </a:lnTo>
                  <a:lnTo>
                    <a:pt x="17" y="252"/>
                  </a:lnTo>
                  <a:lnTo>
                    <a:pt x="20" y="260"/>
                  </a:lnTo>
                  <a:lnTo>
                    <a:pt x="23" y="269"/>
                  </a:lnTo>
                  <a:lnTo>
                    <a:pt x="27" y="277"/>
                  </a:lnTo>
                  <a:lnTo>
                    <a:pt x="31" y="285"/>
                  </a:lnTo>
                  <a:lnTo>
                    <a:pt x="35" y="293"/>
                  </a:lnTo>
                  <a:lnTo>
                    <a:pt x="40" y="301"/>
                  </a:lnTo>
                  <a:lnTo>
                    <a:pt x="44" y="306"/>
                  </a:lnTo>
                  <a:lnTo>
                    <a:pt x="38" y="311"/>
                  </a:lnTo>
                  <a:close/>
                  <a:moveTo>
                    <a:pt x="3" y="229"/>
                  </a:moveTo>
                  <a:lnTo>
                    <a:pt x="2" y="226"/>
                  </a:lnTo>
                  <a:lnTo>
                    <a:pt x="1" y="216"/>
                  </a:lnTo>
                  <a:lnTo>
                    <a:pt x="0" y="206"/>
                  </a:lnTo>
                  <a:lnTo>
                    <a:pt x="0" y="196"/>
                  </a:lnTo>
                  <a:lnTo>
                    <a:pt x="0" y="186"/>
                  </a:lnTo>
                  <a:lnTo>
                    <a:pt x="1" y="176"/>
                  </a:lnTo>
                  <a:lnTo>
                    <a:pt x="2" y="166"/>
                  </a:lnTo>
                  <a:lnTo>
                    <a:pt x="3" y="164"/>
                  </a:lnTo>
                  <a:lnTo>
                    <a:pt x="11" y="165"/>
                  </a:lnTo>
                  <a:lnTo>
                    <a:pt x="10" y="167"/>
                  </a:lnTo>
                  <a:lnTo>
                    <a:pt x="9" y="176"/>
                  </a:lnTo>
                  <a:lnTo>
                    <a:pt x="8" y="186"/>
                  </a:lnTo>
                  <a:lnTo>
                    <a:pt x="8" y="196"/>
                  </a:lnTo>
                  <a:lnTo>
                    <a:pt x="8" y="205"/>
                  </a:lnTo>
                  <a:lnTo>
                    <a:pt x="9" y="215"/>
                  </a:lnTo>
                  <a:lnTo>
                    <a:pt x="10" y="224"/>
                  </a:lnTo>
                  <a:lnTo>
                    <a:pt x="11" y="227"/>
                  </a:lnTo>
                  <a:lnTo>
                    <a:pt x="3" y="229"/>
                  </a:lnTo>
                  <a:close/>
                  <a:moveTo>
                    <a:pt x="8" y="140"/>
                  </a:moveTo>
                  <a:lnTo>
                    <a:pt x="9" y="138"/>
                  </a:lnTo>
                  <a:lnTo>
                    <a:pt x="12" y="129"/>
                  </a:lnTo>
                  <a:lnTo>
                    <a:pt x="15" y="120"/>
                  </a:lnTo>
                  <a:lnTo>
                    <a:pt x="19" y="111"/>
                  </a:lnTo>
                  <a:lnTo>
                    <a:pt x="24" y="103"/>
                  </a:lnTo>
                  <a:lnTo>
                    <a:pt x="28" y="94"/>
                  </a:lnTo>
                  <a:lnTo>
                    <a:pt x="34" y="86"/>
                  </a:lnTo>
                  <a:lnTo>
                    <a:pt x="37" y="81"/>
                  </a:lnTo>
                  <a:lnTo>
                    <a:pt x="44" y="86"/>
                  </a:lnTo>
                  <a:lnTo>
                    <a:pt x="40" y="91"/>
                  </a:lnTo>
                  <a:lnTo>
                    <a:pt x="35" y="98"/>
                  </a:lnTo>
                  <a:lnTo>
                    <a:pt x="31" y="106"/>
                  </a:lnTo>
                  <a:lnTo>
                    <a:pt x="27" y="114"/>
                  </a:lnTo>
                  <a:lnTo>
                    <a:pt x="23" y="123"/>
                  </a:lnTo>
                  <a:lnTo>
                    <a:pt x="20" y="131"/>
                  </a:lnTo>
                  <a:lnTo>
                    <a:pt x="17" y="140"/>
                  </a:lnTo>
                  <a:lnTo>
                    <a:pt x="16" y="142"/>
                  </a:lnTo>
                  <a:lnTo>
                    <a:pt x="8" y="140"/>
                  </a:lnTo>
                  <a:close/>
                  <a:moveTo>
                    <a:pt x="53" y="62"/>
                  </a:moveTo>
                  <a:lnTo>
                    <a:pt x="57" y="58"/>
                  </a:lnTo>
                  <a:lnTo>
                    <a:pt x="71" y="45"/>
                  </a:lnTo>
                  <a:lnTo>
                    <a:pt x="86" y="34"/>
                  </a:lnTo>
                  <a:lnTo>
                    <a:pt x="94" y="28"/>
                  </a:lnTo>
                  <a:lnTo>
                    <a:pt x="103" y="24"/>
                  </a:lnTo>
                  <a:lnTo>
                    <a:pt x="105" y="23"/>
                  </a:lnTo>
                  <a:lnTo>
                    <a:pt x="108" y="30"/>
                  </a:lnTo>
                  <a:lnTo>
                    <a:pt x="107" y="31"/>
                  </a:lnTo>
                  <a:lnTo>
                    <a:pt x="99" y="35"/>
                  </a:lnTo>
                  <a:lnTo>
                    <a:pt x="91" y="40"/>
                  </a:lnTo>
                  <a:lnTo>
                    <a:pt x="77" y="51"/>
                  </a:lnTo>
                  <a:lnTo>
                    <a:pt x="63" y="63"/>
                  </a:lnTo>
                  <a:lnTo>
                    <a:pt x="59" y="68"/>
                  </a:lnTo>
                  <a:lnTo>
                    <a:pt x="53" y="62"/>
                  </a:lnTo>
                  <a:close/>
                  <a:moveTo>
                    <a:pt x="127" y="13"/>
                  </a:moveTo>
                  <a:lnTo>
                    <a:pt x="129" y="12"/>
                  </a:lnTo>
                  <a:lnTo>
                    <a:pt x="138" y="9"/>
                  </a:lnTo>
                  <a:lnTo>
                    <a:pt x="147" y="6"/>
                  </a:lnTo>
                  <a:lnTo>
                    <a:pt x="157" y="4"/>
                  </a:lnTo>
                  <a:lnTo>
                    <a:pt x="166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7" y="8"/>
                  </a:lnTo>
                  <a:lnTo>
                    <a:pt x="177" y="9"/>
                  </a:lnTo>
                  <a:lnTo>
                    <a:pt x="168" y="10"/>
                  </a:lnTo>
                  <a:lnTo>
                    <a:pt x="158" y="12"/>
                  </a:lnTo>
                  <a:lnTo>
                    <a:pt x="149" y="14"/>
                  </a:lnTo>
                  <a:lnTo>
                    <a:pt x="140" y="16"/>
                  </a:lnTo>
                  <a:lnTo>
                    <a:pt x="132" y="19"/>
                  </a:lnTo>
                  <a:lnTo>
                    <a:pt x="130" y="20"/>
                  </a:lnTo>
                  <a:lnTo>
                    <a:pt x="127" y="13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87" name="Freeform 58"/>
            <p:cNvSpPr>
              <a:spLocks/>
            </p:cNvSpPr>
            <p:nvPr/>
          </p:nvSpPr>
          <p:spPr bwMode="auto">
            <a:xfrm>
              <a:off x="1957" y="2611"/>
              <a:ext cx="663" cy="730"/>
            </a:xfrm>
            <a:custGeom>
              <a:avLst/>
              <a:gdLst>
                <a:gd name="T0" fmla="*/ 21384888 w 413"/>
                <a:gd name="T1" fmla="*/ 18317247 h 455"/>
                <a:gd name="T2" fmla="*/ 9184770 w 413"/>
                <a:gd name="T3" fmla="*/ 16146565 h 455"/>
                <a:gd name="T4" fmla="*/ 9962235 w 413"/>
                <a:gd name="T5" fmla="*/ 9932090 h 455"/>
                <a:gd name="T6" fmla="*/ 12099442 w 413"/>
                <a:gd name="T7" fmla="*/ 8445524 h 455"/>
                <a:gd name="T8" fmla="*/ 14147375 w 413"/>
                <a:gd name="T9" fmla="*/ 12721266 h 455"/>
                <a:gd name="T10" fmla="*/ 18544230 w 413"/>
                <a:gd name="T11" fmla="*/ 14838593 h 455"/>
                <a:gd name="T12" fmla="*/ 20688088 w 413"/>
                <a:gd name="T13" fmla="*/ 13332956 h 455"/>
                <a:gd name="T14" fmla="*/ 23505251 w 413"/>
                <a:gd name="T15" fmla="*/ 9248712 h 455"/>
                <a:gd name="T16" fmla="*/ 27215063 w 413"/>
                <a:gd name="T17" fmla="*/ 6272739 h 455"/>
                <a:gd name="T18" fmla="*/ 25781179 w 413"/>
                <a:gd name="T19" fmla="*/ 16146565 h 455"/>
                <a:gd name="T20" fmla="*/ 22818195 w 413"/>
                <a:gd name="T21" fmla="*/ 20480808 h 455"/>
                <a:gd name="T22" fmla="*/ 21384888 w 413"/>
                <a:gd name="T23" fmla="*/ 24683105 h 455"/>
                <a:gd name="T24" fmla="*/ 9184770 w 413"/>
                <a:gd name="T25" fmla="*/ 28950603 h 455"/>
                <a:gd name="T26" fmla="*/ 3419680 w 413"/>
                <a:gd name="T27" fmla="*/ 25392339 h 455"/>
                <a:gd name="T28" fmla="*/ 10624334 w 413"/>
                <a:gd name="T29" fmla="*/ 17622442 h 455"/>
                <a:gd name="T30" fmla="*/ 14147375 w 413"/>
                <a:gd name="T31" fmla="*/ 24061785 h 455"/>
                <a:gd name="T32" fmla="*/ 15725829 w 413"/>
                <a:gd name="T33" fmla="*/ 28171911 h 455"/>
                <a:gd name="T34" fmla="*/ 16407715 w 413"/>
                <a:gd name="T35" fmla="*/ 36718928 h 455"/>
                <a:gd name="T36" fmla="*/ 20688088 w 413"/>
                <a:gd name="T37" fmla="*/ 36718928 h 455"/>
                <a:gd name="T38" fmla="*/ 27215063 w 413"/>
                <a:gd name="T39" fmla="*/ 36026591 h 455"/>
                <a:gd name="T40" fmla="*/ 32854580 w 413"/>
                <a:gd name="T41" fmla="*/ 28950603 h 455"/>
                <a:gd name="T42" fmla="*/ 31421217 w 413"/>
                <a:gd name="T43" fmla="*/ 22584280 h 455"/>
                <a:gd name="T44" fmla="*/ 22818195 w 413"/>
                <a:gd name="T45" fmla="*/ 24683105 h 455"/>
                <a:gd name="T46" fmla="*/ 18544230 w 413"/>
                <a:gd name="T47" fmla="*/ 24061785 h 455"/>
                <a:gd name="T48" fmla="*/ 15725829 w 413"/>
                <a:gd name="T49" fmla="*/ 17622442 h 455"/>
                <a:gd name="T50" fmla="*/ 16407715 w 413"/>
                <a:gd name="T51" fmla="*/ 11246948 h 455"/>
                <a:gd name="T52" fmla="*/ 30738104 w 413"/>
                <a:gd name="T53" fmla="*/ 14838593 h 455"/>
                <a:gd name="T54" fmla="*/ 30738104 w 413"/>
                <a:gd name="T55" fmla="*/ 24683105 h 455"/>
                <a:gd name="T56" fmla="*/ 24200863 w 413"/>
                <a:gd name="T57" fmla="*/ 27471719 h 455"/>
                <a:gd name="T58" fmla="*/ 15725829 w 413"/>
                <a:gd name="T59" fmla="*/ 31121790 h 455"/>
                <a:gd name="T60" fmla="*/ 7805623 w 413"/>
                <a:gd name="T61" fmla="*/ 36026591 h 455"/>
                <a:gd name="T62" fmla="*/ 3419680 w 413"/>
                <a:gd name="T63" fmla="*/ 29649146 h 455"/>
                <a:gd name="T64" fmla="*/ 12099442 w 413"/>
                <a:gd name="T65" fmla="*/ 4885797 h 455"/>
                <a:gd name="T66" fmla="*/ 17841108 w 413"/>
                <a:gd name="T67" fmla="*/ 0 h 4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3"/>
                <a:gd name="T103" fmla="*/ 0 h 455"/>
                <a:gd name="T104" fmla="*/ 413 w 413"/>
                <a:gd name="T105" fmla="*/ 455 h 4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3" h="455">
                  <a:moveTo>
                    <a:pt x="249" y="216"/>
                  </a:moveTo>
                  <a:cubicBezTo>
                    <a:pt x="202" y="222"/>
                    <a:pt x="127" y="248"/>
                    <a:pt x="107" y="191"/>
                  </a:cubicBezTo>
                  <a:cubicBezTo>
                    <a:pt x="110" y="166"/>
                    <a:pt x="107" y="140"/>
                    <a:pt x="116" y="117"/>
                  </a:cubicBezTo>
                  <a:cubicBezTo>
                    <a:pt x="119" y="108"/>
                    <a:pt x="131" y="97"/>
                    <a:pt x="141" y="100"/>
                  </a:cubicBezTo>
                  <a:cubicBezTo>
                    <a:pt x="157" y="103"/>
                    <a:pt x="158" y="142"/>
                    <a:pt x="165" y="150"/>
                  </a:cubicBezTo>
                  <a:cubicBezTo>
                    <a:pt x="178" y="166"/>
                    <a:pt x="199" y="169"/>
                    <a:pt x="216" y="175"/>
                  </a:cubicBezTo>
                  <a:cubicBezTo>
                    <a:pt x="224" y="169"/>
                    <a:pt x="234" y="166"/>
                    <a:pt x="241" y="158"/>
                  </a:cubicBezTo>
                  <a:cubicBezTo>
                    <a:pt x="254" y="143"/>
                    <a:pt x="274" y="109"/>
                    <a:pt x="274" y="109"/>
                  </a:cubicBezTo>
                  <a:cubicBezTo>
                    <a:pt x="263" y="59"/>
                    <a:pt x="270" y="45"/>
                    <a:pt x="317" y="74"/>
                  </a:cubicBezTo>
                  <a:cubicBezTo>
                    <a:pt x="347" y="121"/>
                    <a:pt x="351" y="158"/>
                    <a:pt x="300" y="191"/>
                  </a:cubicBezTo>
                  <a:cubicBezTo>
                    <a:pt x="288" y="208"/>
                    <a:pt x="272" y="222"/>
                    <a:pt x="266" y="242"/>
                  </a:cubicBezTo>
                  <a:cubicBezTo>
                    <a:pt x="265" y="245"/>
                    <a:pt x="251" y="289"/>
                    <a:pt x="249" y="292"/>
                  </a:cubicBezTo>
                  <a:cubicBezTo>
                    <a:pt x="223" y="325"/>
                    <a:pt x="148" y="327"/>
                    <a:pt x="107" y="342"/>
                  </a:cubicBezTo>
                  <a:cubicBezTo>
                    <a:pt x="69" y="329"/>
                    <a:pt x="54" y="341"/>
                    <a:pt x="40" y="300"/>
                  </a:cubicBezTo>
                  <a:cubicBezTo>
                    <a:pt x="51" y="205"/>
                    <a:pt x="31" y="196"/>
                    <a:pt x="124" y="208"/>
                  </a:cubicBezTo>
                  <a:cubicBezTo>
                    <a:pt x="164" y="248"/>
                    <a:pt x="142" y="220"/>
                    <a:pt x="165" y="284"/>
                  </a:cubicBezTo>
                  <a:cubicBezTo>
                    <a:pt x="171" y="300"/>
                    <a:pt x="183" y="333"/>
                    <a:pt x="183" y="333"/>
                  </a:cubicBezTo>
                  <a:cubicBezTo>
                    <a:pt x="185" y="366"/>
                    <a:pt x="180" y="402"/>
                    <a:pt x="191" y="434"/>
                  </a:cubicBezTo>
                  <a:cubicBezTo>
                    <a:pt x="196" y="455"/>
                    <a:pt x="235" y="435"/>
                    <a:pt x="241" y="434"/>
                  </a:cubicBezTo>
                  <a:cubicBezTo>
                    <a:pt x="266" y="431"/>
                    <a:pt x="292" y="428"/>
                    <a:pt x="317" y="426"/>
                  </a:cubicBezTo>
                  <a:cubicBezTo>
                    <a:pt x="358" y="411"/>
                    <a:pt x="360" y="377"/>
                    <a:pt x="383" y="342"/>
                  </a:cubicBezTo>
                  <a:cubicBezTo>
                    <a:pt x="395" y="307"/>
                    <a:pt x="387" y="297"/>
                    <a:pt x="366" y="267"/>
                  </a:cubicBezTo>
                  <a:cubicBezTo>
                    <a:pt x="329" y="272"/>
                    <a:pt x="301" y="281"/>
                    <a:pt x="266" y="292"/>
                  </a:cubicBezTo>
                  <a:cubicBezTo>
                    <a:pt x="249" y="290"/>
                    <a:pt x="231" y="292"/>
                    <a:pt x="216" y="284"/>
                  </a:cubicBezTo>
                  <a:cubicBezTo>
                    <a:pt x="198" y="275"/>
                    <a:pt x="188" y="226"/>
                    <a:pt x="183" y="208"/>
                  </a:cubicBezTo>
                  <a:cubicBezTo>
                    <a:pt x="185" y="183"/>
                    <a:pt x="169" y="145"/>
                    <a:pt x="191" y="133"/>
                  </a:cubicBezTo>
                  <a:cubicBezTo>
                    <a:pt x="216" y="118"/>
                    <a:pt x="325" y="165"/>
                    <a:pt x="358" y="175"/>
                  </a:cubicBezTo>
                  <a:cubicBezTo>
                    <a:pt x="394" y="229"/>
                    <a:pt x="413" y="237"/>
                    <a:pt x="358" y="292"/>
                  </a:cubicBezTo>
                  <a:cubicBezTo>
                    <a:pt x="339" y="311"/>
                    <a:pt x="282" y="325"/>
                    <a:pt x="282" y="325"/>
                  </a:cubicBezTo>
                  <a:cubicBezTo>
                    <a:pt x="251" y="347"/>
                    <a:pt x="217" y="355"/>
                    <a:pt x="183" y="368"/>
                  </a:cubicBezTo>
                  <a:cubicBezTo>
                    <a:pt x="161" y="399"/>
                    <a:pt x="126" y="413"/>
                    <a:pt x="91" y="426"/>
                  </a:cubicBezTo>
                  <a:cubicBezTo>
                    <a:pt x="22" y="413"/>
                    <a:pt x="13" y="418"/>
                    <a:pt x="40" y="350"/>
                  </a:cubicBezTo>
                  <a:cubicBezTo>
                    <a:pt x="46" y="200"/>
                    <a:pt x="0" y="103"/>
                    <a:pt x="141" y="58"/>
                  </a:cubicBezTo>
                  <a:cubicBezTo>
                    <a:pt x="165" y="41"/>
                    <a:pt x="186" y="21"/>
                    <a:pt x="208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88" name="Line 59"/>
            <p:cNvSpPr>
              <a:spLocks noChangeShapeType="1"/>
            </p:cNvSpPr>
            <p:nvPr/>
          </p:nvSpPr>
          <p:spPr bwMode="auto">
            <a:xfrm flipV="1">
              <a:off x="2155" y="3208"/>
              <a:ext cx="32" cy="6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89" name="Line 60"/>
            <p:cNvSpPr>
              <a:spLocks noChangeShapeType="1"/>
            </p:cNvSpPr>
            <p:nvPr/>
          </p:nvSpPr>
          <p:spPr bwMode="auto">
            <a:xfrm flipH="1" flipV="1">
              <a:off x="2055" y="2776"/>
              <a:ext cx="100" cy="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90" name="Line 61"/>
            <p:cNvSpPr>
              <a:spLocks noChangeShapeType="1"/>
            </p:cNvSpPr>
            <p:nvPr/>
          </p:nvSpPr>
          <p:spPr bwMode="auto">
            <a:xfrm flipH="1">
              <a:off x="2443" y="2922"/>
              <a:ext cx="98" cy="3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91" name="Line 62"/>
            <p:cNvSpPr>
              <a:spLocks noChangeShapeType="1"/>
            </p:cNvSpPr>
            <p:nvPr/>
          </p:nvSpPr>
          <p:spPr bwMode="auto">
            <a:xfrm flipH="1" flipV="1">
              <a:off x="2256" y="3009"/>
              <a:ext cx="99" cy="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492" name="Group 63"/>
            <p:cNvGrpSpPr>
              <a:grpSpLocks/>
            </p:cNvGrpSpPr>
            <p:nvPr/>
          </p:nvGrpSpPr>
          <p:grpSpPr bwMode="auto">
            <a:xfrm>
              <a:off x="2411" y="2950"/>
              <a:ext cx="53" cy="33"/>
              <a:chOff x="2618" y="3052"/>
              <a:chExt cx="33" cy="21"/>
            </a:xfrm>
          </p:grpSpPr>
          <p:sp>
            <p:nvSpPr>
              <p:cNvPr id="53525" name="Oval 64"/>
              <p:cNvSpPr>
                <a:spLocks noChangeArrowheads="1"/>
              </p:cNvSpPr>
              <p:nvPr/>
            </p:nvSpPr>
            <p:spPr bwMode="auto">
              <a:xfrm>
                <a:off x="2618" y="3052"/>
                <a:ext cx="33" cy="21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26" name="Oval 65"/>
              <p:cNvSpPr>
                <a:spLocks noChangeArrowheads="1"/>
              </p:cNvSpPr>
              <p:nvPr/>
            </p:nvSpPr>
            <p:spPr bwMode="auto">
              <a:xfrm>
                <a:off x="2618" y="3052"/>
                <a:ext cx="33" cy="21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493" name="Group 66"/>
            <p:cNvGrpSpPr>
              <a:grpSpLocks/>
            </p:cNvGrpSpPr>
            <p:nvPr/>
          </p:nvGrpSpPr>
          <p:grpSpPr bwMode="auto">
            <a:xfrm>
              <a:off x="2333" y="3235"/>
              <a:ext cx="52" cy="35"/>
              <a:chOff x="2569" y="3230"/>
              <a:chExt cx="33" cy="22"/>
            </a:xfrm>
          </p:grpSpPr>
          <p:sp>
            <p:nvSpPr>
              <p:cNvPr id="53523" name="Oval 67"/>
              <p:cNvSpPr>
                <a:spLocks noChangeArrowheads="1"/>
              </p:cNvSpPr>
              <p:nvPr/>
            </p:nvSpPr>
            <p:spPr bwMode="auto">
              <a:xfrm>
                <a:off x="2569" y="3230"/>
                <a:ext cx="33" cy="22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24" name="Oval 68"/>
              <p:cNvSpPr>
                <a:spLocks noChangeArrowheads="1"/>
              </p:cNvSpPr>
              <p:nvPr/>
            </p:nvSpPr>
            <p:spPr bwMode="auto">
              <a:xfrm>
                <a:off x="2569" y="3230"/>
                <a:ext cx="33" cy="22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494" name="Group 69"/>
            <p:cNvGrpSpPr>
              <a:grpSpLocks/>
            </p:cNvGrpSpPr>
            <p:nvPr/>
          </p:nvGrpSpPr>
          <p:grpSpPr bwMode="auto">
            <a:xfrm>
              <a:off x="2150" y="3184"/>
              <a:ext cx="53" cy="33"/>
              <a:chOff x="2455" y="3198"/>
              <a:chExt cx="33" cy="21"/>
            </a:xfrm>
          </p:grpSpPr>
          <p:sp>
            <p:nvSpPr>
              <p:cNvPr id="53521" name="Oval 70"/>
              <p:cNvSpPr>
                <a:spLocks noChangeArrowheads="1"/>
              </p:cNvSpPr>
              <p:nvPr/>
            </p:nvSpPr>
            <p:spPr bwMode="auto">
              <a:xfrm>
                <a:off x="2455" y="3198"/>
                <a:ext cx="33" cy="21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22" name="Oval 71"/>
              <p:cNvSpPr>
                <a:spLocks noChangeArrowheads="1"/>
              </p:cNvSpPr>
              <p:nvPr/>
            </p:nvSpPr>
            <p:spPr bwMode="auto">
              <a:xfrm>
                <a:off x="2455" y="3198"/>
                <a:ext cx="33" cy="21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495" name="Group 72"/>
            <p:cNvGrpSpPr>
              <a:grpSpLocks/>
            </p:cNvGrpSpPr>
            <p:nvPr/>
          </p:nvGrpSpPr>
          <p:grpSpPr bwMode="auto">
            <a:xfrm>
              <a:off x="2307" y="3028"/>
              <a:ext cx="51" cy="32"/>
              <a:chOff x="2553" y="3101"/>
              <a:chExt cx="32" cy="20"/>
            </a:xfrm>
          </p:grpSpPr>
          <p:sp>
            <p:nvSpPr>
              <p:cNvPr id="53519" name="Oval 73"/>
              <p:cNvSpPr>
                <a:spLocks noChangeArrowheads="1"/>
              </p:cNvSpPr>
              <p:nvPr/>
            </p:nvSpPr>
            <p:spPr bwMode="auto">
              <a:xfrm>
                <a:off x="2553" y="3101"/>
                <a:ext cx="32" cy="20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20" name="Oval 74"/>
              <p:cNvSpPr>
                <a:spLocks noChangeArrowheads="1"/>
              </p:cNvSpPr>
              <p:nvPr/>
            </p:nvSpPr>
            <p:spPr bwMode="auto">
              <a:xfrm>
                <a:off x="2553" y="3101"/>
                <a:ext cx="32" cy="20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496" name="Group 75"/>
            <p:cNvGrpSpPr>
              <a:grpSpLocks/>
            </p:cNvGrpSpPr>
            <p:nvPr/>
          </p:nvGrpSpPr>
          <p:grpSpPr bwMode="auto">
            <a:xfrm>
              <a:off x="2123" y="2767"/>
              <a:ext cx="52" cy="35"/>
              <a:chOff x="2438" y="2938"/>
              <a:chExt cx="33" cy="22"/>
            </a:xfrm>
          </p:grpSpPr>
          <p:sp>
            <p:nvSpPr>
              <p:cNvPr id="53517" name="Oval 76"/>
              <p:cNvSpPr>
                <a:spLocks noChangeArrowheads="1"/>
              </p:cNvSpPr>
              <p:nvPr/>
            </p:nvSpPr>
            <p:spPr bwMode="auto">
              <a:xfrm>
                <a:off x="2438" y="2938"/>
                <a:ext cx="33" cy="22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18" name="Oval 77"/>
              <p:cNvSpPr>
                <a:spLocks noChangeArrowheads="1"/>
              </p:cNvSpPr>
              <p:nvPr/>
            </p:nvSpPr>
            <p:spPr bwMode="auto">
              <a:xfrm>
                <a:off x="2438" y="2938"/>
                <a:ext cx="33" cy="22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497" name="Freeform 78"/>
            <p:cNvSpPr>
              <a:spLocks/>
            </p:cNvSpPr>
            <p:nvPr/>
          </p:nvSpPr>
          <p:spPr bwMode="auto">
            <a:xfrm>
              <a:off x="1957" y="2611"/>
              <a:ext cx="663" cy="730"/>
            </a:xfrm>
            <a:custGeom>
              <a:avLst/>
              <a:gdLst>
                <a:gd name="T0" fmla="*/ 21384888 w 413"/>
                <a:gd name="T1" fmla="*/ 18317247 h 455"/>
                <a:gd name="T2" fmla="*/ 9184770 w 413"/>
                <a:gd name="T3" fmla="*/ 16146565 h 455"/>
                <a:gd name="T4" fmla="*/ 9962235 w 413"/>
                <a:gd name="T5" fmla="*/ 9932090 h 455"/>
                <a:gd name="T6" fmla="*/ 12099442 w 413"/>
                <a:gd name="T7" fmla="*/ 8445524 h 455"/>
                <a:gd name="T8" fmla="*/ 14147375 w 413"/>
                <a:gd name="T9" fmla="*/ 12721266 h 455"/>
                <a:gd name="T10" fmla="*/ 18544230 w 413"/>
                <a:gd name="T11" fmla="*/ 14838593 h 455"/>
                <a:gd name="T12" fmla="*/ 20688088 w 413"/>
                <a:gd name="T13" fmla="*/ 13332956 h 455"/>
                <a:gd name="T14" fmla="*/ 23505251 w 413"/>
                <a:gd name="T15" fmla="*/ 9248712 h 455"/>
                <a:gd name="T16" fmla="*/ 27215063 w 413"/>
                <a:gd name="T17" fmla="*/ 6272739 h 455"/>
                <a:gd name="T18" fmla="*/ 25781179 w 413"/>
                <a:gd name="T19" fmla="*/ 16146565 h 455"/>
                <a:gd name="T20" fmla="*/ 22818195 w 413"/>
                <a:gd name="T21" fmla="*/ 20480808 h 455"/>
                <a:gd name="T22" fmla="*/ 21384888 w 413"/>
                <a:gd name="T23" fmla="*/ 24683105 h 455"/>
                <a:gd name="T24" fmla="*/ 9184770 w 413"/>
                <a:gd name="T25" fmla="*/ 28950603 h 455"/>
                <a:gd name="T26" fmla="*/ 3419680 w 413"/>
                <a:gd name="T27" fmla="*/ 25392339 h 455"/>
                <a:gd name="T28" fmla="*/ 10624334 w 413"/>
                <a:gd name="T29" fmla="*/ 17622442 h 455"/>
                <a:gd name="T30" fmla="*/ 14147375 w 413"/>
                <a:gd name="T31" fmla="*/ 24061785 h 455"/>
                <a:gd name="T32" fmla="*/ 15725829 w 413"/>
                <a:gd name="T33" fmla="*/ 28171911 h 455"/>
                <a:gd name="T34" fmla="*/ 16407715 w 413"/>
                <a:gd name="T35" fmla="*/ 36718928 h 455"/>
                <a:gd name="T36" fmla="*/ 20688088 w 413"/>
                <a:gd name="T37" fmla="*/ 36718928 h 455"/>
                <a:gd name="T38" fmla="*/ 27215063 w 413"/>
                <a:gd name="T39" fmla="*/ 36026591 h 455"/>
                <a:gd name="T40" fmla="*/ 32854580 w 413"/>
                <a:gd name="T41" fmla="*/ 28950603 h 455"/>
                <a:gd name="T42" fmla="*/ 31421217 w 413"/>
                <a:gd name="T43" fmla="*/ 22584280 h 455"/>
                <a:gd name="T44" fmla="*/ 22818195 w 413"/>
                <a:gd name="T45" fmla="*/ 24683105 h 455"/>
                <a:gd name="T46" fmla="*/ 18544230 w 413"/>
                <a:gd name="T47" fmla="*/ 24061785 h 455"/>
                <a:gd name="T48" fmla="*/ 15725829 w 413"/>
                <a:gd name="T49" fmla="*/ 17622442 h 455"/>
                <a:gd name="T50" fmla="*/ 16407715 w 413"/>
                <a:gd name="T51" fmla="*/ 11246948 h 455"/>
                <a:gd name="T52" fmla="*/ 30738104 w 413"/>
                <a:gd name="T53" fmla="*/ 14838593 h 455"/>
                <a:gd name="T54" fmla="*/ 30738104 w 413"/>
                <a:gd name="T55" fmla="*/ 24683105 h 455"/>
                <a:gd name="T56" fmla="*/ 24200863 w 413"/>
                <a:gd name="T57" fmla="*/ 27471719 h 455"/>
                <a:gd name="T58" fmla="*/ 15725829 w 413"/>
                <a:gd name="T59" fmla="*/ 31121790 h 455"/>
                <a:gd name="T60" fmla="*/ 7805623 w 413"/>
                <a:gd name="T61" fmla="*/ 36026591 h 455"/>
                <a:gd name="T62" fmla="*/ 3419680 w 413"/>
                <a:gd name="T63" fmla="*/ 29649146 h 455"/>
                <a:gd name="T64" fmla="*/ 12099442 w 413"/>
                <a:gd name="T65" fmla="*/ 4885797 h 455"/>
                <a:gd name="T66" fmla="*/ 17841108 w 413"/>
                <a:gd name="T67" fmla="*/ 0 h 4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3"/>
                <a:gd name="T103" fmla="*/ 0 h 455"/>
                <a:gd name="T104" fmla="*/ 413 w 413"/>
                <a:gd name="T105" fmla="*/ 455 h 45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3" h="455">
                  <a:moveTo>
                    <a:pt x="249" y="216"/>
                  </a:moveTo>
                  <a:cubicBezTo>
                    <a:pt x="202" y="222"/>
                    <a:pt x="127" y="248"/>
                    <a:pt x="107" y="191"/>
                  </a:cubicBezTo>
                  <a:cubicBezTo>
                    <a:pt x="110" y="166"/>
                    <a:pt x="107" y="140"/>
                    <a:pt x="116" y="117"/>
                  </a:cubicBezTo>
                  <a:cubicBezTo>
                    <a:pt x="119" y="108"/>
                    <a:pt x="131" y="97"/>
                    <a:pt x="141" y="100"/>
                  </a:cubicBezTo>
                  <a:cubicBezTo>
                    <a:pt x="157" y="103"/>
                    <a:pt x="158" y="142"/>
                    <a:pt x="165" y="150"/>
                  </a:cubicBezTo>
                  <a:cubicBezTo>
                    <a:pt x="178" y="166"/>
                    <a:pt x="199" y="169"/>
                    <a:pt x="216" y="175"/>
                  </a:cubicBezTo>
                  <a:cubicBezTo>
                    <a:pt x="224" y="169"/>
                    <a:pt x="234" y="166"/>
                    <a:pt x="241" y="158"/>
                  </a:cubicBezTo>
                  <a:cubicBezTo>
                    <a:pt x="254" y="143"/>
                    <a:pt x="274" y="109"/>
                    <a:pt x="274" y="109"/>
                  </a:cubicBezTo>
                  <a:cubicBezTo>
                    <a:pt x="263" y="59"/>
                    <a:pt x="270" y="45"/>
                    <a:pt x="317" y="74"/>
                  </a:cubicBezTo>
                  <a:cubicBezTo>
                    <a:pt x="347" y="121"/>
                    <a:pt x="351" y="158"/>
                    <a:pt x="300" y="191"/>
                  </a:cubicBezTo>
                  <a:cubicBezTo>
                    <a:pt x="288" y="208"/>
                    <a:pt x="272" y="222"/>
                    <a:pt x="266" y="242"/>
                  </a:cubicBezTo>
                  <a:cubicBezTo>
                    <a:pt x="265" y="245"/>
                    <a:pt x="251" y="289"/>
                    <a:pt x="249" y="292"/>
                  </a:cubicBezTo>
                  <a:cubicBezTo>
                    <a:pt x="223" y="325"/>
                    <a:pt x="148" y="327"/>
                    <a:pt x="107" y="342"/>
                  </a:cubicBezTo>
                  <a:cubicBezTo>
                    <a:pt x="69" y="329"/>
                    <a:pt x="54" y="341"/>
                    <a:pt x="40" y="300"/>
                  </a:cubicBezTo>
                  <a:cubicBezTo>
                    <a:pt x="51" y="205"/>
                    <a:pt x="31" y="196"/>
                    <a:pt x="124" y="208"/>
                  </a:cubicBezTo>
                  <a:cubicBezTo>
                    <a:pt x="164" y="248"/>
                    <a:pt x="142" y="220"/>
                    <a:pt x="165" y="284"/>
                  </a:cubicBezTo>
                  <a:cubicBezTo>
                    <a:pt x="171" y="300"/>
                    <a:pt x="183" y="333"/>
                    <a:pt x="183" y="333"/>
                  </a:cubicBezTo>
                  <a:cubicBezTo>
                    <a:pt x="185" y="366"/>
                    <a:pt x="180" y="402"/>
                    <a:pt x="191" y="434"/>
                  </a:cubicBezTo>
                  <a:cubicBezTo>
                    <a:pt x="196" y="455"/>
                    <a:pt x="235" y="435"/>
                    <a:pt x="241" y="434"/>
                  </a:cubicBezTo>
                  <a:cubicBezTo>
                    <a:pt x="266" y="431"/>
                    <a:pt x="292" y="428"/>
                    <a:pt x="317" y="426"/>
                  </a:cubicBezTo>
                  <a:cubicBezTo>
                    <a:pt x="358" y="411"/>
                    <a:pt x="360" y="377"/>
                    <a:pt x="383" y="342"/>
                  </a:cubicBezTo>
                  <a:cubicBezTo>
                    <a:pt x="395" y="307"/>
                    <a:pt x="387" y="297"/>
                    <a:pt x="366" y="267"/>
                  </a:cubicBezTo>
                  <a:cubicBezTo>
                    <a:pt x="329" y="272"/>
                    <a:pt x="301" y="281"/>
                    <a:pt x="266" y="292"/>
                  </a:cubicBezTo>
                  <a:cubicBezTo>
                    <a:pt x="249" y="290"/>
                    <a:pt x="231" y="292"/>
                    <a:pt x="216" y="284"/>
                  </a:cubicBezTo>
                  <a:cubicBezTo>
                    <a:pt x="198" y="275"/>
                    <a:pt x="188" y="226"/>
                    <a:pt x="183" y="208"/>
                  </a:cubicBezTo>
                  <a:cubicBezTo>
                    <a:pt x="185" y="183"/>
                    <a:pt x="169" y="145"/>
                    <a:pt x="191" y="133"/>
                  </a:cubicBezTo>
                  <a:cubicBezTo>
                    <a:pt x="216" y="118"/>
                    <a:pt x="325" y="165"/>
                    <a:pt x="358" y="175"/>
                  </a:cubicBezTo>
                  <a:cubicBezTo>
                    <a:pt x="394" y="229"/>
                    <a:pt x="413" y="237"/>
                    <a:pt x="358" y="292"/>
                  </a:cubicBezTo>
                  <a:cubicBezTo>
                    <a:pt x="339" y="311"/>
                    <a:pt x="282" y="325"/>
                    <a:pt x="282" y="325"/>
                  </a:cubicBezTo>
                  <a:cubicBezTo>
                    <a:pt x="251" y="347"/>
                    <a:pt x="217" y="355"/>
                    <a:pt x="183" y="368"/>
                  </a:cubicBezTo>
                  <a:cubicBezTo>
                    <a:pt x="161" y="399"/>
                    <a:pt x="126" y="413"/>
                    <a:pt x="91" y="426"/>
                  </a:cubicBezTo>
                  <a:cubicBezTo>
                    <a:pt x="22" y="413"/>
                    <a:pt x="13" y="418"/>
                    <a:pt x="40" y="350"/>
                  </a:cubicBezTo>
                  <a:cubicBezTo>
                    <a:pt x="46" y="200"/>
                    <a:pt x="0" y="103"/>
                    <a:pt x="141" y="58"/>
                  </a:cubicBezTo>
                  <a:cubicBezTo>
                    <a:pt x="165" y="41"/>
                    <a:pt x="186" y="21"/>
                    <a:pt x="208" y="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98" name="Line 79"/>
            <p:cNvSpPr>
              <a:spLocks noChangeShapeType="1"/>
            </p:cNvSpPr>
            <p:nvPr/>
          </p:nvSpPr>
          <p:spPr bwMode="auto">
            <a:xfrm flipV="1">
              <a:off x="2155" y="3208"/>
              <a:ext cx="32" cy="65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499" name="Line 80"/>
            <p:cNvSpPr>
              <a:spLocks noChangeShapeType="1"/>
            </p:cNvSpPr>
            <p:nvPr/>
          </p:nvSpPr>
          <p:spPr bwMode="auto">
            <a:xfrm flipH="1" flipV="1">
              <a:off x="2055" y="2776"/>
              <a:ext cx="100" cy="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500" name="Line 81"/>
            <p:cNvSpPr>
              <a:spLocks noChangeShapeType="1"/>
            </p:cNvSpPr>
            <p:nvPr/>
          </p:nvSpPr>
          <p:spPr bwMode="auto">
            <a:xfrm flipH="1">
              <a:off x="2443" y="2922"/>
              <a:ext cx="98" cy="34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501" name="Line 82"/>
            <p:cNvSpPr>
              <a:spLocks noChangeShapeType="1"/>
            </p:cNvSpPr>
            <p:nvPr/>
          </p:nvSpPr>
          <p:spPr bwMode="auto">
            <a:xfrm flipH="1" flipV="1">
              <a:off x="2256" y="3009"/>
              <a:ext cx="99" cy="32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502" name="Group 83"/>
            <p:cNvGrpSpPr>
              <a:grpSpLocks/>
            </p:cNvGrpSpPr>
            <p:nvPr/>
          </p:nvGrpSpPr>
          <p:grpSpPr bwMode="auto">
            <a:xfrm>
              <a:off x="2411" y="2950"/>
              <a:ext cx="53" cy="33"/>
              <a:chOff x="2618" y="3052"/>
              <a:chExt cx="33" cy="21"/>
            </a:xfrm>
          </p:grpSpPr>
          <p:sp>
            <p:nvSpPr>
              <p:cNvPr id="53515" name="Oval 84"/>
              <p:cNvSpPr>
                <a:spLocks noChangeArrowheads="1"/>
              </p:cNvSpPr>
              <p:nvPr/>
            </p:nvSpPr>
            <p:spPr bwMode="auto">
              <a:xfrm>
                <a:off x="2618" y="3052"/>
                <a:ext cx="33" cy="21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16" name="Oval 85"/>
              <p:cNvSpPr>
                <a:spLocks noChangeArrowheads="1"/>
              </p:cNvSpPr>
              <p:nvPr/>
            </p:nvSpPr>
            <p:spPr bwMode="auto">
              <a:xfrm>
                <a:off x="2618" y="3052"/>
                <a:ext cx="33" cy="21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503" name="Group 86"/>
            <p:cNvGrpSpPr>
              <a:grpSpLocks/>
            </p:cNvGrpSpPr>
            <p:nvPr/>
          </p:nvGrpSpPr>
          <p:grpSpPr bwMode="auto">
            <a:xfrm>
              <a:off x="2333" y="3235"/>
              <a:ext cx="52" cy="35"/>
              <a:chOff x="2569" y="3230"/>
              <a:chExt cx="33" cy="22"/>
            </a:xfrm>
          </p:grpSpPr>
          <p:sp>
            <p:nvSpPr>
              <p:cNvPr id="53513" name="Oval 87"/>
              <p:cNvSpPr>
                <a:spLocks noChangeArrowheads="1"/>
              </p:cNvSpPr>
              <p:nvPr/>
            </p:nvSpPr>
            <p:spPr bwMode="auto">
              <a:xfrm>
                <a:off x="2569" y="3230"/>
                <a:ext cx="33" cy="22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14" name="Oval 88"/>
              <p:cNvSpPr>
                <a:spLocks noChangeArrowheads="1"/>
              </p:cNvSpPr>
              <p:nvPr/>
            </p:nvSpPr>
            <p:spPr bwMode="auto">
              <a:xfrm>
                <a:off x="2569" y="3230"/>
                <a:ext cx="33" cy="22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504" name="Group 89"/>
            <p:cNvGrpSpPr>
              <a:grpSpLocks/>
            </p:cNvGrpSpPr>
            <p:nvPr/>
          </p:nvGrpSpPr>
          <p:grpSpPr bwMode="auto">
            <a:xfrm>
              <a:off x="2150" y="3184"/>
              <a:ext cx="53" cy="33"/>
              <a:chOff x="2455" y="3198"/>
              <a:chExt cx="33" cy="21"/>
            </a:xfrm>
          </p:grpSpPr>
          <p:sp>
            <p:nvSpPr>
              <p:cNvPr id="53511" name="Oval 90"/>
              <p:cNvSpPr>
                <a:spLocks noChangeArrowheads="1"/>
              </p:cNvSpPr>
              <p:nvPr/>
            </p:nvSpPr>
            <p:spPr bwMode="auto">
              <a:xfrm>
                <a:off x="2455" y="3198"/>
                <a:ext cx="33" cy="21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12" name="Oval 91"/>
              <p:cNvSpPr>
                <a:spLocks noChangeArrowheads="1"/>
              </p:cNvSpPr>
              <p:nvPr/>
            </p:nvSpPr>
            <p:spPr bwMode="auto">
              <a:xfrm>
                <a:off x="2455" y="3198"/>
                <a:ext cx="33" cy="21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505" name="Group 92"/>
            <p:cNvGrpSpPr>
              <a:grpSpLocks/>
            </p:cNvGrpSpPr>
            <p:nvPr/>
          </p:nvGrpSpPr>
          <p:grpSpPr bwMode="auto">
            <a:xfrm>
              <a:off x="2307" y="3028"/>
              <a:ext cx="51" cy="32"/>
              <a:chOff x="2553" y="3101"/>
              <a:chExt cx="32" cy="20"/>
            </a:xfrm>
          </p:grpSpPr>
          <p:sp>
            <p:nvSpPr>
              <p:cNvPr id="53509" name="Oval 93"/>
              <p:cNvSpPr>
                <a:spLocks noChangeArrowheads="1"/>
              </p:cNvSpPr>
              <p:nvPr/>
            </p:nvSpPr>
            <p:spPr bwMode="auto">
              <a:xfrm>
                <a:off x="2553" y="3101"/>
                <a:ext cx="32" cy="20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10" name="Oval 94"/>
              <p:cNvSpPr>
                <a:spLocks noChangeArrowheads="1"/>
              </p:cNvSpPr>
              <p:nvPr/>
            </p:nvSpPr>
            <p:spPr bwMode="auto">
              <a:xfrm>
                <a:off x="2553" y="3101"/>
                <a:ext cx="32" cy="20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grpSp>
          <p:nvGrpSpPr>
            <p:cNvPr id="53506" name="Group 95"/>
            <p:cNvGrpSpPr>
              <a:grpSpLocks/>
            </p:cNvGrpSpPr>
            <p:nvPr/>
          </p:nvGrpSpPr>
          <p:grpSpPr bwMode="auto">
            <a:xfrm>
              <a:off x="2123" y="2767"/>
              <a:ext cx="52" cy="35"/>
              <a:chOff x="2438" y="2938"/>
              <a:chExt cx="33" cy="22"/>
            </a:xfrm>
          </p:grpSpPr>
          <p:sp>
            <p:nvSpPr>
              <p:cNvPr id="53507" name="Oval 96"/>
              <p:cNvSpPr>
                <a:spLocks noChangeArrowheads="1"/>
              </p:cNvSpPr>
              <p:nvPr/>
            </p:nvSpPr>
            <p:spPr bwMode="auto">
              <a:xfrm>
                <a:off x="2438" y="2938"/>
                <a:ext cx="33" cy="22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508" name="Oval 97"/>
              <p:cNvSpPr>
                <a:spLocks noChangeArrowheads="1"/>
              </p:cNvSpPr>
              <p:nvPr/>
            </p:nvSpPr>
            <p:spPr bwMode="auto">
              <a:xfrm>
                <a:off x="2438" y="2938"/>
                <a:ext cx="33" cy="22"/>
              </a:xfrm>
              <a:prstGeom prst="ellipse">
                <a:avLst/>
              </a:prstGeom>
              <a:noFill/>
              <a:ln w="95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</p:grpSp>
      <p:grpSp>
        <p:nvGrpSpPr>
          <p:cNvPr id="53254" name="Group 100"/>
          <p:cNvGrpSpPr>
            <a:grpSpLocks/>
          </p:cNvGrpSpPr>
          <p:nvPr/>
        </p:nvGrpSpPr>
        <p:grpSpPr bwMode="auto">
          <a:xfrm rot="5400000">
            <a:off x="4031456" y="4849019"/>
            <a:ext cx="534988" cy="2216150"/>
            <a:chOff x="2867" y="1877"/>
            <a:chExt cx="337" cy="1396"/>
          </a:xfrm>
        </p:grpSpPr>
        <p:grpSp>
          <p:nvGrpSpPr>
            <p:cNvPr id="53258" name="Group 101"/>
            <p:cNvGrpSpPr>
              <a:grpSpLocks/>
            </p:cNvGrpSpPr>
            <p:nvPr/>
          </p:nvGrpSpPr>
          <p:grpSpPr bwMode="auto">
            <a:xfrm>
              <a:off x="2867" y="1877"/>
              <a:ext cx="296" cy="1396"/>
              <a:chOff x="2902" y="2383"/>
              <a:chExt cx="185" cy="871"/>
            </a:xfrm>
          </p:grpSpPr>
          <p:grpSp>
            <p:nvGrpSpPr>
              <p:cNvPr id="53430" name="Group 102"/>
              <p:cNvGrpSpPr>
                <a:grpSpLocks/>
              </p:cNvGrpSpPr>
              <p:nvPr/>
            </p:nvGrpSpPr>
            <p:grpSpPr bwMode="auto">
              <a:xfrm>
                <a:off x="2902" y="2383"/>
                <a:ext cx="170" cy="871"/>
                <a:chOff x="2902" y="2383"/>
                <a:chExt cx="170" cy="871"/>
              </a:xfrm>
            </p:grpSpPr>
            <p:sp>
              <p:nvSpPr>
                <p:cNvPr id="53479" name="Freeform 103"/>
                <p:cNvSpPr>
                  <a:spLocks noEditPoints="1"/>
                </p:cNvSpPr>
                <p:nvPr/>
              </p:nvSpPr>
              <p:spPr bwMode="auto">
                <a:xfrm>
                  <a:off x="2902" y="3187"/>
                  <a:ext cx="170" cy="67"/>
                </a:xfrm>
                <a:custGeom>
                  <a:avLst/>
                  <a:gdLst>
                    <a:gd name="T0" fmla="*/ 0 w 2833"/>
                    <a:gd name="T1" fmla="*/ 0 h 1111"/>
                    <a:gd name="T2" fmla="*/ 0 w 2833"/>
                    <a:gd name="T3" fmla="*/ 0 h 1111"/>
                    <a:gd name="T4" fmla="*/ 0 w 2833"/>
                    <a:gd name="T5" fmla="*/ 0 h 1111"/>
                    <a:gd name="T6" fmla="*/ 0 w 2833"/>
                    <a:gd name="T7" fmla="*/ 0 h 1111"/>
                    <a:gd name="T8" fmla="*/ 0 w 2833"/>
                    <a:gd name="T9" fmla="*/ 0 h 1111"/>
                    <a:gd name="T10" fmla="*/ 0 w 2833"/>
                    <a:gd name="T11" fmla="*/ 0 h 1111"/>
                    <a:gd name="T12" fmla="*/ 0 w 2833"/>
                    <a:gd name="T13" fmla="*/ 0 h 1111"/>
                    <a:gd name="T14" fmla="*/ 0 w 2833"/>
                    <a:gd name="T15" fmla="*/ 0 h 1111"/>
                    <a:gd name="T16" fmla="*/ 0 w 2833"/>
                    <a:gd name="T17" fmla="*/ 0 h 1111"/>
                    <a:gd name="T18" fmla="*/ 0 w 2833"/>
                    <a:gd name="T19" fmla="*/ 0 h 1111"/>
                    <a:gd name="T20" fmla="*/ 0 w 2833"/>
                    <a:gd name="T21" fmla="*/ 0 h 1111"/>
                    <a:gd name="T22" fmla="*/ 0 w 2833"/>
                    <a:gd name="T23" fmla="*/ 0 h 1111"/>
                    <a:gd name="T24" fmla="*/ 0 w 2833"/>
                    <a:gd name="T25" fmla="*/ 0 h 1111"/>
                    <a:gd name="T26" fmla="*/ 0 w 2833"/>
                    <a:gd name="T27" fmla="*/ 0 h 1111"/>
                    <a:gd name="T28" fmla="*/ 0 w 2833"/>
                    <a:gd name="T29" fmla="*/ 0 h 1111"/>
                    <a:gd name="T30" fmla="*/ 0 w 2833"/>
                    <a:gd name="T31" fmla="*/ 0 h 1111"/>
                    <a:gd name="T32" fmla="*/ 0 w 2833"/>
                    <a:gd name="T33" fmla="*/ 0 h 1111"/>
                    <a:gd name="T34" fmla="*/ 0 w 2833"/>
                    <a:gd name="T35" fmla="*/ 0 h 1111"/>
                    <a:gd name="T36" fmla="*/ 0 w 2833"/>
                    <a:gd name="T37" fmla="*/ 0 h 1111"/>
                    <a:gd name="T38" fmla="*/ 0 w 2833"/>
                    <a:gd name="T39" fmla="*/ 0 h 1111"/>
                    <a:gd name="T40" fmla="*/ 0 w 2833"/>
                    <a:gd name="T41" fmla="*/ 0 h 1111"/>
                    <a:gd name="T42" fmla="*/ 0 w 2833"/>
                    <a:gd name="T43" fmla="*/ 0 h 1111"/>
                    <a:gd name="T44" fmla="*/ 0 w 2833"/>
                    <a:gd name="T45" fmla="*/ 0 h 1111"/>
                    <a:gd name="T46" fmla="*/ 0 w 2833"/>
                    <a:gd name="T47" fmla="*/ 0 h 1111"/>
                    <a:gd name="T48" fmla="*/ 0 w 2833"/>
                    <a:gd name="T49" fmla="*/ 0 h 1111"/>
                    <a:gd name="T50" fmla="*/ 0 w 2833"/>
                    <a:gd name="T51" fmla="*/ 0 h 1111"/>
                    <a:gd name="T52" fmla="*/ 0 w 2833"/>
                    <a:gd name="T53" fmla="*/ 0 h 1111"/>
                    <a:gd name="T54" fmla="*/ 0 w 2833"/>
                    <a:gd name="T55" fmla="*/ 0 h 1111"/>
                    <a:gd name="T56" fmla="*/ 0 w 2833"/>
                    <a:gd name="T57" fmla="*/ 0 h 1111"/>
                    <a:gd name="T58" fmla="*/ 0 w 2833"/>
                    <a:gd name="T59" fmla="*/ 0 h 1111"/>
                    <a:gd name="T60" fmla="*/ 0 w 2833"/>
                    <a:gd name="T61" fmla="*/ 0 h 1111"/>
                    <a:gd name="T62" fmla="*/ 0 w 2833"/>
                    <a:gd name="T63" fmla="*/ 0 h 1111"/>
                    <a:gd name="T64" fmla="*/ 0 w 2833"/>
                    <a:gd name="T65" fmla="*/ 0 h 1111"/>
                    <a:gd name="T66" fmla="*/ 0 w 2833"/>
                    <a:gd name="T67" fmla="*/ 0 h 1111"/>
                    <a:gd name="T68" fmla="*/ 0 w 2833"/>
                    <a:gd name="T69" fmla="*/ 0 h 1111"/>
                    <a:gd name="T70" fmla="*/ 0 w 2833"/>
                    <a:gd name="T71" fmla="*/ 0 h 1111"/>
                    <a:gd name="T72" fmla="*/ 0 w 2833"/>
                    <a:gd name="T73" fmla="*/ 0 h 1111"/>
                    <a:gd name="T74" fmla="*/ 0 w 2833"/>
                    <a:gd name="T75" fmla="*/ 0 h 1111"/>
                    <a:gd name="T76" fmla="*/ 0 w 2833"/>
                    <a:gd name="T77" fmla="*/ 0 h 1111"/>
                    <a:gd name="T78" fmla="*/ 0 w 2833"/>
                    <a:gd name="T79" fmla="*/ 0 h 1111"/>
                    <a:gd name="T80" fmla="*/ 0 w 2833"/>
                    <a:gd name="T81" fmla="*/ 0 h 1111"/>
                    <a:gd name="T82" fmla="*/ 0 w 2833"/>
                    <a:gd name="T83" fmla="*/ 0 h 1111"/>
                    <a:gd name="T84" fmla="*/ 0 w 2833"/>
                    <a:gd name="T85" fmla="*/ 0 h 1111"/>
                    <a:gd name="T86" fmla="*/ 0 w 2833"/>
                    <a:gd name="T87" fmla="*/ 0 h 1111"/>
                    <a:gd name="T88" fmla="*/ 0 w 2833"/>
                    <a:gd name="T89" fmla="*/ 0 h 1111"/>
                    <a:gd name="T90" fmla="*/ 0 w 2833"/>
                    <a:gd name="T91" fmla="*/ 0 h 1111"/>
                    <a:gd name="T92" fmla="*/ 0 w 2833"/>
                    <a:gd name="T93" fmla="*/ 0 h 111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833"/>
                    <a:gd name="T142" fmla="*/ 0 h 1111"/>
                    <a:gd name="T143" fmla="*/ 2833 w 2833"/>
                    <a:gd name="T144" fmla="*/ 1111 h 111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833" h="1111">
                      <a:moveTo>
                        <a:pt x="7" y="613"/>
                      </a:moveTo>
                      <a:lnTo>
                        <a:pt x="0" y="563"/>
                      </a:lnTo>
                      <a:cubicBezTo>
                        <a:pt x="0" y="557"/>
                        <a:pt x="0" y="550"/>
                        <a:pt x="0" y="544"/>
                      </a:cubicBezTo>
                      <a:lnTo>
                        <a:pt x="7" y="494"/>
                      </a:lnTo>
                      <a:cubicBezTo>
                        <a:pt x="8" y="489"/>
                        <a:pt x="10" y="483"/>
                        <a:pt x="12" y="478"/>
                      </a:cubicBezTo>
                      <a:lnTo>
                        <a:pt x="32" y="429"/>
                      </a:lnTo>
                      <a:cubicBezTo>
                        <a:pt x="34" y="424"/>
                        <a:pt x="36" y="420"/>
                        <a:pt x="39" y="415"/>
                      </a:cubicBezTo>
                      <a:lnTo>
                        <a:pt x="73" y="368"/>
                      </a:lnTo>
                      <a:cubicBezTo>
                        <a:pt x="76" y="366"/>
                        <a:pt x="78" y="363"/>
                        <a:pt x="80" y="360"/>
                      </a:cubicBezTo>
                      <a:lnTo>
                        <a:pt x="125" y="315"/>
                      </a:lnTo>
                      <a:lnTo>
                        <a:pt x="189" y="266"/>
                      </a:lnTo>
                      <a:lnTo>
                        <a:pt x="264" y="222"/>
                      </a:lnTo>
                      <a:lnTo>
                        <a:pt x="345" y="182"/>
                      </a:lnTo>
                      <a:lnTo>
                        <a:pt x="370" y="172"/>
                      </a:lnTo>
                      <a:lnTo>
                        <a:pt x="419" y="295"/>
                      </a:lnTo>
                      <a:lnTo>
                        <a:pt x="404" y="301"/>
                      </a:lnTo>
                      <a:lnTo>
                        <a:pt x="331" y="337"/>
                      </a:lnTo>
                      <a:lnTo>
                        <a:pt x="270" y="373"/>
                      </a:lnTo>
                      <a:lnTo>
                        <a:pt x="220" y="410"/>
                      </a:lnTo>
                      <a:lnTo>
                        <a:pt x="175" y="455"/>
                      </a:lnTo>
                      <a:lnTo>
                        <a:pt x="181" y="447"/>
                      </a:lnTo>
                      <a:lnTo>
                        <a:pt x="147" y="494"/>
                      </a:lnTo>
                      <a:lnTo>
                        <a:pt x="155" y="480"/>
                      </a:lnTo>
                      <a:lnTo>
                        <a:pt x="135" y="529"/>
                      </a:lnTo>
                      <a:lnTo>
                        <a:pt x="139" y="513"/>
                      </a:lnTo>
                      <a:lnTo>
                        <a:pt x="132" y="563"/>
                      </a:lnTo>
                      <a:lnTo>
                        <a:pt x="132" y="544"/>
                      </a:lnTo>
                      <a:lnTo>
                        <a:pt x="139" y="594"/>
                      </a:lnTo>
                      <a:lnTo>
                        <a:pt x="7" y="613"/>
                      </a:lnTo>
                      <a:close/>
                      <a:moveTo>
                        <a:pt x="767" y="55"/>
                      </a:moveTo>
                      <a:lnTo>
                        <a:pt x="880" y="36"/>
                      </a:lnTo>
                      <a:lnTo>
                        <a:pt x="1006" y="18"/>
                      </a:lnTo>
                      <a:lnTo>
                        <a:pt x="1138" y="6"/>
                      </a:lnTo>
                      <a:lnTo>
                        <a:pt x="1305" y="0"/>
                      </a:lnTo>
                      <a:lnTo>
                        <a:pt x="1310" y="133"/>
                      </a:lnTo>
                      <a:lnTo>
                        <a:pt x="1151" y="139"/>
                      </a:lnTo>
                      <a:lnTo>
                        <a:pt x="1025" y="151"/>
                      </a:lnTo>
                      <a:lnTo>
                        <a:pt x="903" y="167"/>
                      </a:lnTo>
                      <a:lnTo>
                        <a:pt x="789" y="186"/>
                      </a:lnTo>
                      <a:lnTo>
                        <a:pt x="767" y="55"/>
                      </a:lnTo>
                      <a:close/>
                      <a:moveTo>
                        <a:pt x="1713" y="8"/>
                      </a:moveTo>
                      <a:lnTo>
                        <a:pt x="1825" y="18"/>
                      </a:lnTo>
                      <a:lnTo>
                        <a:pt x="1952" y="35"/>
                      </a:lnTo>
                      <a:lnTo>
                        <a:pt x="2072" y="56"/>
                      </a:lnTo>
                      <a:lnTo>
                        <a:pt x="2186" y="81"/>
                      </a:lnTo>
                      <a:lnTo>
                        <a:pt x="2250" y="98"/>
                      </a:lnTo>
                      <a:lnTo>
                        <a:pt x="2215" y="227"/>
                      </a:lnTo>
                      <a:lnTo>
                        <a:pt x="2157" y="212"/>
                      </a:lnTo>
                      <a:lnTo>
                        <a:pt x="2049" y="187"/>
                      </a:lnTo>
                      <a:lnTo>
                        <a:pt x="1933" y="168"/>
                      </a:lnTo>
                      <a:lnTo>
                        <a:pt x="1812" y="151"/>
                      </a:lnTo>
                      <a:lnTo>
                        <a:pt x="1701" y="141"/>
                      </a:lnTo>
                      <a:lnTo>
                        <a:pt x="1713" y="8"/>
                      </a:lnTo>
                      <a:close/>
                      <a:moveTo>
                        <a:pt x="2634" y="260"/>
                      </a:moveTo>
                      <a:lnTo>
                        <a:pt x="2638" y="262"/>
                      </a:lnTo>
                      <a:lnTo>
                        <a:pt x="2701" y="309"/>
                      </a:lnTo>
                      <a:lnTo>
                        <a:pt x="2753" y="360"/>
                      </a:lnTo>
                      <a:cubicBezTo>
                        <a:pt x="2755" y="363"/>
                        <a:pt x="2757" y="366"/>
                        <a:pt x="2759" y="368"/>
                      </a:cubicBezTo>
                      <a:lnTo>
                        <a:pt x="2793" y="415"/>
                      </a:lnTo>
                      <a:cubicBezTo>
                        <a:pt x="2797" y="420"/>
                        <a:pt x="2799" y="424"/>
                        <a:pt x="2801" y="429"/>
                      </a:cubicBezTo>
                      <a:lnTo>
                        <a:pt x="2821" y="478"/>
                      </a:lnTo>
                      <a:cubicBezTo>
                        <a:pt x="2823" y="483"/>
                        <a:pt x="2825" y="489"/>
                        <a:pt x="2825" y="494"/>
                      </a:cubicBezTo>
                      <a:lnTo>
                        <a:pt x="2832" y="544"/>
                      </a:lnTo>
                      <a:cubicBezTo>
                        <a:pt x="2833" y="550"/>
                        <a:pt x="2833" y="557"/>
                        <a:pt x="2832" y="563"/>
                      </a:cubicBezTo>
                      <a:lnTo>
                        <a:pt x="2825" y="613"/>
                      </a:lnTo>
                      <a:cubicBezTo>
                        <a:pt x="2825" y="618"/>
                        <a:pt x="2823" y="624"/>
                        <a:pt x="2821" y="629"/>
                      </a:cubicBezTo>
                      <a:lnTo>
                        <a:pt x="2801" y="678"/>
                      </a:lnTo>
                      <a:cubicBezTo>
                        <a:pt x="2799" y="683"/>
                        <a:pt x="2797" y="687"/>
                        <a:pt x="2793" y="692"/>
                      </a:cubicBezTo>
                      <a:lnTo>
                        <a:pt x="2759" y="739"/>
                      </a:lnTo>
                      <a:cubicBezTo>
                        <a:pt x="2758" y="741"/>
                        <a:pt x="2755" y="744"/>
                        <a:pt x="2753" y="746"/>
                      </a:cubicBezTo>
                      <a:lnTo>
                        <a:pt x="2708" y="792"/>
                      </a:lnTo>
                      <a:cubicBezTo>
                        <a:pt x="2706" y="794"/>
                        <a:pt x="2703" y="797"/>
                        <a:pt x="2701" y="799"/>
                      </a:cubicBezTo>
                      <a:lnTo>
                        <a:pt x="2695" y="803"/>
                      </a:lnTo>
                      <a:lnTo>
                        <a:pt x="2615" y="696"/>
                      </a:lnTo>
                      <a:lnTo>
                        <a:pt x="2620" y="692"/>
                      </a:lnTo>
                      <a:lnTo>
                        <a:pt x="2613" y="699"/>
                      </a:lnTo>
                      <a:lnTo>
                        <a:pt x="2658" y="653"/>
                      </a:lnTo>
                      <a:lnTo>
                        <a:pt x="2651" y="660"/>
                      </a:lnTo>
                      <a:lnTo>
                        <a:pt x="2685" y="613"/>
                      </a:lnTo>
                      <a:lnTo>
                        <a:pt x="2678" y="627"/>
                      </a:lnTo>
                      <a:lnTo>
                        <a:pt x="2698" y="578"/>
                      </a:lnTo>
                      <a:lnTo>
                        <a:pt x="2693" y="594"/>
                      </a:lnTo>
                      <a:lnTo>
                        <a:pt x="2700" y="544"/>
                      </a:lnTo>
                      <a:lnTo>
                        <a:pt x="2700" y="563"/>
                      </a:lnTo>
                      <a:lnTo>
                        <a:pt x="2693" y="513"/>
                      </a:lnTo>
                      <a:lnTo>
                        <a:pt x="2698" y="529"/>
                      </a:lnTo>
                      <a:lnTo>
                        <a:pt x="2678" y="480"/>
                      </a:lnTo>
                      <a:lnTo>
                        <a:pt x="2685" y="494"/>
                      </a:lnTo>
                      <a:lnTo>
                        <a:pt x="2651" y="447"/>
                      </a:lnTo>
                      <a:lnTo>
                        <a:pt x="2658" y="455"/>
                      </a:lnTo>
                      <a:lnTo>
                        <a:pt x="2620" y="416"/>
                      </a:lnTo>
                      <a:lnTo>
                        <a:pt x="2569" y="377"/>
                      </a:lnTo>
                      <a:lnTo>
                        <a:pt x="2565" y="374"/>
                      </a:lnTo>
                      <a:lnTo>
                        <a:pt x="2634" y="260"/>
                      </a:lnTo>
                      <a:close/>
                      <a:moveTo>
                        <a:pt x="2320" y="989"/>
                      </a:moveTo>
                      <a:lnTo>
                        <a:pt x="2297" y="997"/>
                      </a:lnTo>
                      <a:lnTo>
                        <a:pt x="2189" y="1026"/>
                      </a:lnTo>
                      <a:lnTo>
                        <a:pt x="2075" y="1052"/>
                      </a:lnTo>
                      <a:lnTo>
                        <a:pt x="1954" y="1072"/>
                      </a:lnTo>
                      <a:lnTo>
                        <a:pt x="1828" y="1090"/>
                      </a:lnTo>
                      <a:lnTo>
                        <a:pt x="1782" y="1094"/>
                      </a:lnTo>
                      <a:lnTo>
                        <a:pt x="1770" y="961"/>
                      </a:lnTo>
                      <a:lnTo>
                        <a:pt x="1809" y="957"/>
                      </a:lnTo>
                      <a:lnTo>
                        <a:pt x="1931" y="941"/>
                      </a:lnTo>
                      <a:lnTo>
                        <a:pt x="2046" y="921"/>
                      </a:lnTo>
                      <a:lnTo>
                        <a:pt x="2154" y="897"/>
                      </a:lnTo>
                      <a:lnTo>
                        <a:pt x="2254" y="870"/>
                      </a:lnTo>
                      <a:lnTo>
                        <a:pt x="2278" y="862"/>
                      </a:lnTo>
                      <a:lnTo>
                        <a:pt x="2320" y="989"/>
                      </a:lnTo>
                      <a:close/>
                      <a:moveTo>
                        <a:pt x="1374" y="1111"/>
                      </a:moveTo>
                      <a:lnTo>
                        <a:pt x="1142" y="1102"/>
                      </a:lnTo>
                      <a:lnTo>
                        <a:pt x="1009" y="1090"/>
                      </a:lnTo>
                      <a:lnTo>
                        <a:pt x="882" y="1073"/>
                      </a:lnTo>
                      <a:lnTo>
                        <a:pt x="835" y="1064"/>
                      </a:lnTo>
                      <a:lnTo>
                        <a:pt x="857" y="933"/>
                      </a:lnTo>
                      <a:lnTo>
                        <a:pt x="901" y="940"/>
                      </a:lnTo>
                      <a:lnTo>
                        <a:pt x="1022" y="957"/>
                      </a:lnTo>
                      <a:lnTo>
                        <a:pt x="1147" y="969"/>
                      </a:lnTo>
                      <a:lnTo>
                        <a:pt x="1379" y="977"/>
                      </a:lnTo>
                      <a:lnTo>
                        <a:pt x="1374" y="1111"/>
                      </a:lnTo>
                      <a:close/>
                      <a:moveTo>
                        <a:pt x="434" y="962"/>
                      </a:moveTo>
                      <a:lnTo>
                        <a:pt x="350" y="928"/>
                      </a:lnTo>
                      <a:lnTo>
                        <a:pt x="268" y="888"/>
                      </a:lnTo>
                      <a:lnTo>
                        <a:pt x="196" y="846"/>
                      </a:lnTo>
                      <a:lnTo>
                        <a:pt x="132" y="799"/>
                      </a:lnTo>
                      <a:cubicBezTo>
                        <a:pt x="130" y="797"/>
                        <a:pt x="127" y="794"/>
                        <a:pt x="125" y="792"/>
                      </a:cubicBezTo>
                      <a:lnTo>
                        <a:pt x="80" y="746"/>
                      </a:lnTo>
                      <a:cubicBezTo>
                        <a:pt x="78" y="744"/>
                        <a:pt x="75" y="741"/>
                        <a:pt x="73" y="739"/>
                      </a:cubicBezTo>
                      <a:lnTo>
                        <a:pt x="39" y="692"/>
                      </a:lnTo>
                      <a:cubicBezTo>
                        <a:pt x="36" y="687"/>
                        <a:pt x="34" y="683"/>
                        <a:pt x="32" y="678"/>
                      </a:cubicBezTo>
                      <a:lnTo>
                        <a:pt x="12" y="629"/>
                      </a:lnTo>
                      <a:lnTo>
                        <a:pt x="135" y="578"/>
                      </a:lnTo>
                      <a:lnTo>
                        <a:pt x="155" y="627"/>
                      </a:lnTo>
                      <a:lnTo>
                        <a:pt x="147" y="613"/>
                      </a:lnTo>
                      <a:lnTo>
                        <a:pt x="181" y="660"/>
                      </a:lnTo>
                      <a:lnTo>
                        <a:pt x="175" y="653"/>
                      </a:lnTo>
                      <a:lnTo>
                        <a:pt x="220" y="699"/>
                      </a:lnTo>
                      <a:lnTo>
                        <a:pt x="213" y="692"/>
                      </a:lnTo>
                      <a:lnTo>
                        <a:pt x="263" y="731"/>
                      </a:lnTo>
                      <a:lnTo>
                        <a:pt x="327" y="769"/>
                      </a:lnTo>
                      <a:lnTo>
                        <a:pt x="399" y="805"/>
                      </a:lnTo>
                      <a:lnTo>
                        <a:pt x="484" y="838"/>
                      </a:lnTo>
                      <a:lnTo>
                        <a:pt x="434" y="9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480" name="Freeform 104"/>
                <p:cNvSpPr>
                  <a:spLocks noEditPoints="1"/>
                </p:cNvSpPr>
                <p:nvPr/>
              </p:nvSpPr>
              <p:spPr bwMode="auto">
                <a:xfrm>
                  <a:off x="2902" y="2383"/>
                  <a:ext cx="170" cy="67"/>
                </a:xfrm>
                <a:custGeom>
                  <a:avLst/>
                  <a:gdLst>
                    <a:gd name="T0" fmla="*/ 0 w 2833"/>
                    <a:gd name="T1" fmla="*/ 0 h 1111"/>
                    <a:gd name="T2" fmla="*/ 0 w 2833"/>
                    <a:gd name="T3" fmla="*/ 0 h 1111"/>
                    <a:gd name="T4" fmla="*/ 0 w 2833"/>
                    <a:gd name="T5" fmla="*/ 0 h 1111"/>
                    <a:gd name="T6" fmla="*/ 0 w 2833"/>
                    <a:gd name="T7" fmla="*/ 0 h 1111"/>
                    <a:gd name="T8" fmla="*/ 0 w 2833"/>
                    <a:gd name="T9" fmla="*/ 0 h 1111"/>
                    <a:gd name="T10" fmla="*/ 0 w 2833"/>
                    <a:gd name="T11" fmla="*/ 0 h 1111"/>
                    <a:gd name="T12" fmla="*/ 0 w 2833"/>
                    <a:gd name="T13" fmla="*/ 0 h 1111"/>
                    <a:gd name="T14" fmla="*/ 0 w 2833"/>
                    <a:gd name="T15" fmla="*/ 0 h 1111"/>
                    <a:gd name="T16" fmla="*/ 0 w 2833"/>
                    <a:gd name="T17" fmla="*/ 0 h 1111"/>
                    <a:gd name="T18" fmla="*/ 0 w 2833"/>
                    <a:gd name="T19" fmla="*/ 0 h 1111"/>
                    <a:gd name="T20" fmla="*/ 0 w 2833"/>
                    <a:gd name="T21" fmla="*/ 0 h 1111"/>
                    <a:gd name="T22" fmla="*/ 0 w 2833"/>
                    <a:gd name="T23" fmla="*/ 0 h 1111"/>
                    <a:gd name="T24" fmla="*/ 0 w 2833"/>
                    <a:gd name="T25" fmla="*/ 0 h 1111"/>
                    <a:gd name="T26" fmla="*/ 0 w 2833"/>
                    <a:gd name="T27" fmla="*/ 0 h 1111"/>
                    <a:gd name="T28" fmla="*/ 0 w 2833"/>
                    <a:gd name="T29" fmla="*/ 0 h 1111"/>
                    <a:gd name="T30" fmla="*/ 0 w 2833"/>
                    <a:gd name="T31" fmla="*/ 0 h 1111"/>
                    <a:gd name="T32" fmla="*/ 0 w 2833"/>
                    <a:gd name="T33" fmla="*/ 0 h 1111"/>
                    <a:gd name="T34" fmla="*/ 0 w 2833"/>
                    <a:gd name="T35" fmla="*/ 0 h 1111"/>
                    <a:gd name="T36" fmla="*/ 0 w 2833"/>
                    <a:gd name="T37" fmla="*/ 0 h 1111"/>
                    <a:gd name="T38" fmla="*/ 0 w 2833"/>
                    <a:gd name="T39" fmla="*/ 0 h 1111"/>
                    <a:gd name="T40" fmla="*/ 0 w 2833"/>
                    <a:gd name="T41" fmla="*/ 0 h 1111"/>
                    <a:gd name="T42" fmla="*/ 0 w 2833"/>
                    <a:gd name="T43" fmla="*/ 0 h 1111"/>
                    <a:gd name="T44" fmla="*/ 0 w 2833"/>
                    <a:gd name="T45" fmla="*/ 0 h 1111"/>
                    <a:gd name="T46" fmla="*/ 0 w 2833"/>
                    <a:gd name="T47" fmla="*/ 0 h 1111"/>
                    <a:gd name="T48" fmla="*/ 0 w 2833"/>
                    <a:gd name="T49" fmla="*/ 0 h 1111"/>
                    <a:gd name="T50" fmla="*/ 0 w 2833"/>
                    <a:gd name="T51" fmla="*/ 0 h 1111"/>
                    <a:gd name="T52" fmla="*/ 0 w 2833"/>
                    <a:gd name="T53" fmla="*/ 0 h 1111"/>
                    <a:gd name="T54" fmla="*/ 0 w 2833"/>
                    <a:gd name="T55" fmla="*/ 0 h 1111"/>
                    <a:gd name="T56" fmla="*/ 0 w 2833"/>
                    <a:gd name="T57" fmla="*/ 0 h 1111"/>
                    <a:gd name="T58" fmla="*/ 0 w 2833"/>
                    <a:gd name="T59" fmla="*/ 0 h 1111"/>
                    <a:gd name="T60" fmla="*/ 0 w 2833"/>
                    <a:gd name="T61" fmla="*/ 0 h 1111"/>
                    <a:gd name="T62" fmla="*/ 0 w 2833"/>
                    <a:gd name="T63" fmla="*/ 0 h 1111"/>
                    <a:gd name="T64" fmla="*/ 0 w 2833"/>
                    <a:gd name="T65" fmla="*/ 0 h 1111"/>
                    <a:gd name="T66" fmla="*/ 0 w 2833"/>
                    <a:gd name="T67" fmla="*/ 0 h 1111"/>
                    <a:gd name="T68" fmla="*/ 0 w 2833"/>
                    <a:gd name="T69" fmla="*/ 0 h 1111"/>
                    <a:gd name="T70" fmla="*/ 0 w 2833"/>
                    <a:gd name="T71" fmla="*/ 0 h 1111"/>
                    <a:gd name="T72" fmla="*/ 0 w 2833"/>
                    <a:gd name="T73" fmla="*/ 0 h 1111"/>
                    <a:gd name="T74" fmla="*/ 0 w 2833"/>
                    <a:gd name="T75" fmla="*/ 0 h 1111"/>
                    <a:gd name="T76" fmla="*/ 0 w 2833"/>
                    <a:gd name="T77" fmla="*/ 0 h 1111"/>
                    <a:gd name="T78" fmla="*/ 0 w 2833"/>
                    <a:gd name="T79" fmla="*/ 0 h 1111"/>
                    <a:gd name="T80" fmla="*/ 0 w 2833"/>
                    <a:gd name="T81" fmla="*/ 0 h 1111"/>
                    <a:gd name="T82" fmla="*/ 0 w 2833"/>
                    <a:gd name="T83" fmla="*/ 0 h 1111"/>
                    <a:gd name="T84" fmla="*/ 0 w 2833"/>
                    <a:gd name="T85" fmla="*/ 0 h 1111"/>
                    <a:gd name="T86" fmla="*/ 0 w 2833"/>
                    <a:gd name="T87" fmla="*/ 0 h 1111"/>
                    <a:gd name="T88" fmla="*/ 0 w 2833"/>
                    <a:gd name="T89" fmla="*/ 0 h 1111"/>
                    <a:gd name="T90" fmla="*/ 0 w 2833"/>
                    <a:gd name="T91" fmla="*/ 0 h 1111"/>
                    <a:gd name="T92" fmla="*/ 0 w 2833"/>
                    <a:gd name="T93" fmla="*/ 0 h 111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833"/>
                    <a:gd name="T142" fmla="*/ 0 h 1111"/>
                    <a:gd name="T143" fmla="*/ 2833 w 2833"/>
                    <a:gd name="T144" fmla="*/ 1111 h 111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833" h="1111">
                      <a:moveTo>
                        <a:pt x="7" y="614"/>
                      </a:moveTo>
                      <a:lnTo>
                        <a:pt x="0" y="564"/>
                      </a:lnTo>
                      <a:cubicBezTo>
                        <a:pt x="0" y="558"/>
                        <a:pt x="0" y="551"/>
                        <a:pt x="0" y="545"/>
                      </a:cubicBezTo>
                      <a:lnTo>
                        <a:pt x="7" y="495"/>
                      </a:lnTo>
                      <a:cubicBezTo>
                        <a:pt x="8" y="490"/>
                        <a:pt x="10" y="484"/>
                        <a:pt x="12" y="479"/>
                      </a:cubicBezTo>
                      <a:lnTo>
                        <a:pt x="32" y="430"/>
                      </a:lnTo>
                      <a:cubicBezTo>
                        <a:pt x="34" y="425"/>
                        <a:pt x="36" y="421"/>
                        <a:pt x="39" y="416"/>
                      </a:cubicBezTo>
                      <a:lnTo>
                        <a:pt x="73" y="369"/>
                      </a:lnTo>
                      <a:cubicBezTo>
                        <a:pt x="75" y="367"/>
                        <a:pt x="78" y="364"/>
                        <a:pt x="80" y="362"/>
                      </a:cubicBezTo>
                      <a:lnTo>
                        <a:pt x="125" y="316"/>
                      </a:lnTo>
                      <a:cubicBezTo>
                        <a:pt x="127" y="313"/>
                        <a:pt x="130" y="311"/>
                        <a:pt x="132" y="309"/>
                      </a:cubicBezTo>
                      <a:lnTo>
                        <a:pt x="189" y="266"/>
                      </a:lnTo>
                      <a:lnTo>
                        <a:pt x="264" y="222"/>
                      </a:lnTo>
                      <a:lnTo>
                        <a:pt x="345" y="182"/>
                      </a:lnTo>
                      <a:lnTo>
                        <a:pt x="369" y="172"/>
                      </a:lnTo>
                      <a:lnTo>
                        <a:pt x="419" y="296"/>
                      </a:lnTo>
                      <a:lnTo>
                        <a:pt x="404" y="301"/>
                      </a:lnTo>
                      <a:lnTo>
                        <a:pt x="331" y="337"/>
                      </a:lnTo>
                      <a:lnTo>
                        <a:pt x="270" y="373"/>
                      </a:lnTo>
                      <a:lnTo>
                        <a:pt x="213" y="416"/>
                      </a:lnTo>
                      <a:lnTo>
                        <a:pt x="220" y="409"/>
                      </a:lnTo>
                      <a:lnTo>
                        <a:pt x="175" y="455"/>
                      </a:lnTo>
                      <a:lnTo>
                        <a:pt x="181" y="448"/>
                      </a:lnTo>
                      <a:lnTo>
                        <a:pt x="147" y="495"/>
                      </a:lnTo>
                      <a:lnTo>
                        <a:pt x="155" y="481"/>
                      </a:lnTo>
                      <a:lnTo>
                        <a:pt x="135" y="530"/>
                      </a:lnTo>
                      <a:lnTo>
                        <a:pt x="139" y="514"/>
                      </a:lnTo>
                      <a:lnTo>
                        <a:pt x="132" y="564"/>
                      </a:lnTo>
                      <a:lnTo>
                        <a:pt x="132" y="545"/>
                      </a:lnTo>
                      <a:lnTo>
                        <a:pt x="139" y="595"/>
                      </a:lnTo>
                      <a:lnTo>
                        <a:pt x="7" y="614"/>
                      </a:lnTo>
                      <a:close/>
                      <a:moveTo>
                        <a:pt x="766" y="55"/>
                      </a:moveTo>
                      <a:lnTo>
                        <a:pt x="880" y="36"/>
                      </a:lnTo>
                      <a:lnTo>
                        <a:pt x="1006" y="18"/>
                      </a:lnTo>
                      <a:lnTo>
                        <a:pt x="1138" y="6"/>
                      </a:lnTo>
                      <a:lnTo>
                        <a:pt x="1304" y="0"/>
                      </a:lnTo>
                      <a:lnTo>
                        <a:pt x="1309" y="133"/>
                      </a:lnTo>
                      <a:lnTo>
                        <a:pt x="1151" y="139"/>
                      </a:lnTo>
                      <a:lnTo>
                        <a:pt x="1025" y="151"/>
                      </a:lnTo>
                      <a:lnTo>
                        <a:pt x="903" y="167"/>
                      </a:lnTo>
                      <a:lnTo>
                        <a:pt x="788" y="187"/>
                      </a:lnTo>
                      <a:lnTo>
                        <a:pt x="766" y="55"/>
                      </a:lnTo>
                      <a:close/>
                      <a:moveTo>
                        <a:pt x="1713" y="8"/>
                      </a:moveTo>
                      <a:lnTo>
                        <a:pt x="1825" y="18"/>
                      </a:lnTo>
                      <a:lnTo>
                        <a:pt x="1952" y="35"/>
                      </a:lnTo>
                      <a:lnTo>
                        <a:pt x="2072" y="56"/>
                      </a:lnTo>
                      <a:lnTo>
                        <a:pt x="2186" y="81"/>
                      </a:lnTo>
                      <a:lnTo>
                        <a:pt x="2249" y="98"/>
                      </a:lnTo>
                      <a:lnTo>
                        <a:pt x="2214" y="227"/>
                      </a:lnTo>
                      <a:lnTo>
                        <a:pt x="2157" y="212"/>
                      </a:lnTo>
                      <a:lnTo>
                        <a:pt x="2049" y="187"/>
                      </a:lnTo>
                      <a:lnTo>
                        <a:pt x="1933" y="168"/>
                      </a:lnTo>
                      <a:lnTo>
                        <a:pt x="1812" y="151"/>
                      </a:lnTo>
                      <a:lnTo>
                        <a:pt x="1700" y="141"/>
                      </a:lnTo>
                      <a:lnTo>
                        <a:pt x="1713" y="8"/>
                      </a:lnTo>
                      <a:close/>
                      <a:moveTo>
                        <a:pt x="2633" y="260"/>
                      </a:moveTo>
                      <a:lnTo>
                        <a:pt x="2638" y="262"/>
                      </a:lnTo>
                      <a:lnTo>
                        <a:pt x="2701" y="309"/>
                      </a:lnTo>
                      <a:cubicBezTo>
                        <a:pt x="2703" y="311"/>
                        <a:pt x="2706" y="313"/>
                        <a:pt x="2708" y="316"/>
                      </a:cubicBezTo>
                      <a:lnTo>
                        <a:pt x="2753" y="362"/>
                      </a:lnTo>
                      <a:cubicBezTo>
                        <a:pt x="2755" y="364"/>
                        <a:pt x="2758" y="367"/>
                        <a:pt x="2759" y="369"/>
                      </a:cubicBezTo>
                      <a:lnTo>
                        <a:pt x="2793" y="416"/>
                      </a:lnTo>
                      <a:cubicBezTo>
                        <a:pt x="2797" y="421"/>
                        <a:pt x="2799" y="425"/>
                        <a:pt x="2801" y="430"/>
                      </a:cubicBezTo>
                      <a:lnTo>
                        <a:pt x="2821" y="479"/>
                      </a:lnTo>
                      <a:cubicBezTo>
                        <a:pt x="2823" y="484"/>
                        <a:pt x="2825" y="490"/>
                        <a:pt x="2825" y="495"/>
                      </a:cubicBezTo>
                      <a:lnTo>
                        <a:pt x="2832" y="545"/>
                      </a:lnTo>
                      <a:cubicBezTo>
                        <a:pt x="2833" y="551"/>
                        <a:pt x="2833" y="558"/>
                        <a:pt x="2832" y="564"/>
                      </a:cubicBezTo>
                      <a:lnTo>
                        <a:pt x="2825" y="614"/>
                      </a:lnTo>
                      <a:cubicBezTo>
                        <a:pt x="2825" y="619"/>
                        <a:pt x="2823" y="625"/>
                        <a:pt x="2821" y="630"/>
                      </a:cubicBezTo>
                      <a:lnTo>
                        <a:pt x="2801" y="679"/>
                      </a:lnTo>
                      <a:cubicBezTo>
                        <a:pt x="2799" y="684"/>
                        <a:pt x="2797" y="688"/>
                        <a:pt x="2793" y="693"/>
                      </a:cubicBezTo>
                      <a:lnTo>
                        <a:pt x="2759" y="740"/>
                      </a:lnTo>
                      <a:cubicBezTo>
                        <a:pt x="2757" y="742"/>
                        <a:pt x="2755" y="745"/>
                        <a:pt x="2753" y="748"/>
                      </a:cubicBezTo>
                      <a:lnTo>
                        <a:pt x="2708" y="793"/>
                      </a:lnTo>
                      <a:lnTo>
                        <a:pt x="2696" y="802"/>
                      </a:lnTo>
                      <a:lnTo>
                        <a:pt x="2613" y="698"/>
                      </a:lnTo>
                      <a:lnTo>
                        <a:pt x="2658" y="653"/>
                      </a:lnTo>
                      <a:lnTo>
                        <a:pt x="2651" y="661"/>
                      </a:lnTo>
                      <a:lnTo>
                        <a:pt x="2685" y="614"/>
                      </a:lnTo>
                      <a:lnTo>
                        <a:pt x="2678" y="628"/>
                      </a:lnTo>
                      <a:lnTo>
                        <a:pt x="2698" y="579"/>
                      </a:lnTo>
                      <a:lnTo>
                        <a:pt x="2693" y="595"/>
                      </a:lnTo>
                      <a:lnTo>
                        <a:pt x="2700" y="545"/>
                      </a:lnTo>
                      <a:lnTo>
                        <a:pt x="2700" y="564"/>
                      </a:lnTo>
                      <a:lnTo>
                        <a:pt x="2693" y="514"/>
                      </a:lnTo>
                      <a:lnTo>
                        <a:pt x="2698" y="530"/>
                      </a:lnTo>
                      <a:lnTo>
                        <a:pt x="2678" y="481"/>
                      </a:lnTo>
                      <a:lnTo>
                        <a:pt x="2685" y="495"/>
                      </a:lnTo>
                      <a:lnTo>
                        <a:pt x="2651" y="448"/>
                      </a:lnTo>
                      <a:lnTo>
                        <a:pt x="2658" y="455"/>
                      </a:lnTo>
                      <a:lnTo>
                        <a:pt x="2613" y="409"/>
                      </a:lnTo>
                      <a:lnTo>
                        <a:pt x="2620" y="416"/>
                      </a:lnTo>
                      <a:lnTo>
                        <a:pt x="2569" y="377"/>
                      </a:lnTo>
                      <a:lnTo>
                        <a:pt x="2565" y="374"/>
                      </a:lnTo>
                      <a:lnTo>
                        <a:pt x="2633" y="260"/>
                      </a:lnTo>
                      <a:close/>
                      <a:moveTo>
                        <a:pt x="2321" y="989"/>
                      </a:moveTo>
                      <a:lnTo>
                        <a:pt x="2297" y="997"/>
                      </a:lnTo>
                      <a:lnTo>
                        <a:pt x="2189" y="1026"/>
                      </a:lnTo>
                      <a:lnTo>
                        <a:pt x="2075" y="1052"/>
                      </a:lnTo>
                      <a:lnTo>
                        <a:pt x="1954" y="1072"/>
                      </a:lnTo>
                      <a:lnTo>
                        <a:pt x="1828" y="1090"/>
                      </a:lnTo>
                      <a:lnTo>
                        <a:pt x="1783" y="1094"/>
                      </a:lnTo>
                      <a:lnTo>
                        <a:pt x="1771" y="961"/>
                      </a:lnTo>
                      <a:lnTo>
                        <a:pt x="1809" y="957"/>
                      </a:lnTo>
                      <a:lnTo>
                        <a:pt x="1931" y="941"/>
                      </a:lnTo>
                      <a:lnTo>
                        <a:pt x="2046" y="921"/>
                      </a:lnTo>
                      <a:lnTo>
                        <a:pt x="2154" y="897"/>
                      </a:lnTo>
                      <a:lnTo>
                        <a:pt x="2254" y="870"/>
                      </a:lnTo>
                      <a:lnTo>
                        <a:pt x="2278" y="862"/>
                      </a:lnTo>
                      <a:lnTo>
                        <a:pt x="2321" y="989"/>
                      </a:lnTo>
                      <a:close/>
                      <a:moveTo>
                        <a:pt x="1375" y="1111"/>
                      </a:moveTo>
                      <a:lnTo>
                        <a:pt x="1142" y="1102"/>
                      </a:lnTo>
                      <a:lnTo>
                        <a:pt x="1009" y="1090"/>
                      </a:lnTo>
                      <a:lnTo>
                        <a:pt x="882" y="1073"/>
                      </a:lnTo>
                      <a:lnTo>
                        <a:pt x="836" y="1065"/>
                      </a:lnTo>
                      <a:lnTo>
                        <a:pt x="858" y="933"/>
                      </a:lnTo>
                      <a:lnTo>
                        <a:pt x="901" y="940"/>
                      </a:lnTo>
                      <a:lnTo>
                        <a:pt x="1022" y="957"/>
                      </a:lnTo>
                      <a:lnTo>
                        <a:pt x="1147" y="969"/>
                      </a:lnTo>
                      <a:lnTo>
                        <a:pt x="1380" y="977"/>
                      </a:lnTo>
                      <a:lnTo>
                        <a:pt x="1375" y="1111"/>
                      </a:lnTo>
                      <a:close/>
                      <a:moveTo>
                        <a:pt x="435" y="962"/>
                      </a:moveTo>
                      <a:lnTo>
                        <a:pt x="350" y="928"/>
                      </a:lnTo>
                      <a:lnTo>
                        <a:pt x="268" y="888"/>
                      </a:lnTo>
                      <a:lnTo>
                        <a:pt x="196" y="846"/>
                      </a:lnTo>
                      <a:lnTo>
                        <a:pt x="132" y="799"/>
                      </a:lnTo>
                      <a:lnTo>
                        <a:pt x="80" y="748"/>
                      </a:lnTo>
                      <a:cubicBezTo>
                        <a:pt x="78" y="745"/>
                        <a:pt x="76" y="742"/>
                        <a:pt x="73" y="740"/>
                      </a:cubicBezTo>
                      <a:lnTo>
                        <a:pt x="39" y="693"/>
                      </a:lnTo>
                      <a:cubicBezTo>
                        <a:pt x="36" y="688"/>
                        <a:pt x="34" y="684"/>
                        <a:pt x="32" y="679"/>
                      </a:cubicBezTo>
                      <a:lnTo>
                        <a:pt x="12" y="630"/>
                      </a:lnTo>
                      <a:lnTo>
                        <a:pt x="135" y="579"/>
                      </a:lnTo>
                      <a:lnTo>
                        <a:pt x="155" y="628"/>
                      </a:lnTo>
                      <a:lnTo>
                        <a:pt x="147" y="614"/>
                      </a:lnTo>
                      <a:lnTo>
                        <a:pt x="181" y="661"/>
                      </a:lnTo>
                      <a:lnTo>
                        <a:pt x="175" y="653"/>
                      </a:lnTo>
                      <a:lnTo>
                        <a:pt x="213" y="692"/>
                      </a:lnTo>
                      <a:lnTo>
                        <a:pt x="263" y="731"/>
                      </a:lnTo>
                      <a:lnTo>
                        <a:pt x="327" y="769"/>
                      </a:lnTo>
                      <a:lnTo>
                        <a:pt x="399" y="805"/>
                      </a:lnTo>
                      <a:lnTo>
                        <a:pt x="484" y="838"/>
                      </a:lnTo>
                      <a:lnTo>
                        <a:pt x="435" y="9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481" name="Freeform 105"/>
                <p:cNvSpPr>
                  <a:spLocks noEditPoints="1"/>
                </p:cNvSpPr>
                <p:nvPr/>
              </p:nvSpPr>
              <p:spPr bwMode="auto">
                <a:xfrm>
                  <a:off x="3063" y="2414"/>
                  <a:ext cx="8" cy="804"/>
                </a:xfrm>
                <a:custGeom>
                  <a:avLst/>
                  <a:gdLst>
                    <a:gd name="T0" fmla="*/ 0 w 8"/>
                    <a:gd name="T1" fmla="*/ 771 h 804"/>
                    <a:gd name="T2" fmla="*/ 8 w 8"/>
                    <a:gd name="T3" fmla="*/ 804 h 804"/>
                    <a:gd name="T4" fmla="*/ 0 w 8"/>
                    <a:gd name="T5" fmla="*/ 747 h 804"/>
                    <a:gd name="T6" fmla="*/ 8 w 8"/>
                    <a:gd name="T7" fmla="*/ 715 h 804"/>
                    <a:gd name="T8" fmla="*/ 0 w 8"/>
                    <a:gd name="T9" fmla="*/ 747 h 804"/>
                    <a:gd name="T10" fmla="*/ 0 w 8"/>
                    <a:gd name="T11" fmla="*/ 659 h 804"/>
                    <a:gd name="T12" fmla="*/ 8 w 8"/>
                    <a:gd name="T13" fmla="*/ 691 h 804"/>
                    <a:gd name="T14" fmla="*/ 0 w 8"/>
                    <a:gd name="T15" fmla="*/ 635 h 804"/>
                    <a:gd name="T16" fmla="*/ 8 w 8"/>
                    <a:gd name="T17" fmla="*/ 603 h 804"/>
                    <a:gd name="T18" fmla="*/ 0 w 8"/>
                    <a:gd name="T19" fmla="*/ 635 h 804"/>
                    <a:gd name="T20" fmla="*/ 0 w 8"/>
                    <a:gd name="T21" fmla="*/ 547 h 804"/>
                    <a:gd name="T22" fmla="*/ 8 w 8"/>
                    <a:gd name="T23" fmla="*/ 579 h 804"/>
                    <a:gd name="T24" fmla="*/ 0 w 8"/>
                    <a:gd name="T25" fmla="*/ 523 h 804"/>
                    <a:gd name="T26" fmla="*/ 8 w 8"/>
                    <a:gd name="T27" fmla="*/ 491 h 804"/>
                    <a:gd name="T28" fmla="*/ 0 w 8"/>
                    <a:gd name="T29" fmla="*/ 523 h 804"/>
                    <a:gd name="T30" fmla="*/ 0 w 8"/>
                    <a:gd name="T31" fmla="*/ 435 h 804"/>
                    <a:gd name="T32" fmla="*/ 8 w 8"/>
                    <a:gd name="T33" fmla="*/ 467 h 804"/>
                    <a:gd name="T34" fmla="*/ 0 w 8"/>
                    <a:gd name="T35" fmla="*/ 411 h 804"/>
                    <a:gd name="T36" fmla="*/ 8 w 8"/>
                    <a:gd name="T37" fmla="*/ 379 h 804"/>
                    <a:gd name="T38" fmla="*/ 0 w 8"/>
                    <a:gd name="T39" fmla="*/ 411 h 804"/>
                    <a:gd name="T40" fmla="*/ 0 w 8"/>
                    <a:gd name="T41" fmla="*/ 323 h 804"/>
                    <a:gd name="T42" fmla="*/ 8 w 8"/>
                    <a:gd name="T43" fmla="*/ 355 h 804"/>
                    <a:gd name="T44" fmla="*/ 0 w 8"/>
                    <a:gd name="T45" fmla="*/ 299 h 804"/>
                    <a:gd name="T46" fmla="*/ 8 w 8"/>
                    <a:gd name="T47" fmla="*/ 267 h 804"/>
                    <a:gd name="T48" fmla="*/ 0 w 8"/>
                    <a:gd name="T49" fmla="*/ 299 h 804"/>
                    <a:gd name="T50" fmla="*/ 0 w 8"/>
                    <a:gd name="T51" fmla="*/ 211 h 804"/>
                    <a:gd name="T52" fmla="*/ 8 w 8"/>
                    <a:gd name="T53" fmla="*/ 243 h 804"/>
                    <a:gd name="T54" fmla="*/ 0 w 8"/>
                    <a:gd name="T55" fmla="*/ 187 h 804"/>
                    <a:gd name="T56" fmla="*/ 8 w 8"/>
                    <a:gd name="T57" fmla="*/ 155 h 804"/>
                    <a:gd name="T58" fmla="*/ 0 w 8"/>
                    <a:gd name="T59" fmla="*/ 187 h 804"/>
                    <a:gd name="T60" fmla="*/ 0 w 8"/>
                    <a:gd name="T61" fmla="*/ 98 h 804"/>
                    <a:gd name="T62" fmla="*/ 8 w 8"/>
                    <a:gd name="T63" fmla="*/ 130 h 804"/>
                    <a:gd name="T64" fmla="*/ 0 w 8"/>
                    <a:gd name="T65" fmla="*/ 74 h 804"/>
                    <a:gd name="T66" fmla="*/ 8 w 8"/>
                    <a:gd name="T67" fmla="*/ 42 h 804"/>
                    <a:gd name="T68" fmla="*/ 0 w 8"/>
                    <a:gd name="T69" fmla="*/ 74 h 804"/>
                    <a:gd name="T70" fmla="*/ 0 w 8"/>
                    <a:gd name="T71" fmla="*/ 0 h 804"/>
                    <a:gd name="T72" fmla="*/ 8 w 8"/>
                    <a:gd name="T73" fmla="*/ 18 h 804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8"/>
                    <a:gd name="T112" fmla="*/ 0 h 804"/>
                    <a:gd name="T113" fmla="*/ 8 w 8"/>
                    <a:gd name="T114" fmla="*/ 804 h 804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8" h="804">
                      <a:moveTo>
                        <a:pt x="0" y="804"/>
                      </a:moveTo>
                      <a:lnTo>
                        <a:pt x="0" y="771"/>
                      </a:lnTo>
                      <a:lnTo>
                        <a:pt x="8" y="771"/>
                      </a:lnTo>
                      <a:lnTo>
                        <a:pt x="8" y="804"/>
                      </a:lnTo>
                      <a:lnTo>
                        <a:pt x="0" y="804"/>
                      </a:lnTo>
                      <a:close/>
                      <a:moveTo>
                        <a:pt x="0" y="747"/>
                      </a:moveTo>
                      <a:lnTo>
                        <a:pt x="0" y="715"/>
                      </a:lnTo>
                      <a:lnTo>
                        <a:pt x="8" y="715"/>
                      </a:lnTo>
                      <a:lnTo>
                        <a:pt x="8" y="747"/>
                      </a:lnTo>
                      <a:lnTo>
                        <a:pt x="0" y="747"/>
                      </a:lnTo>
                      <a:close/>
                      <a:moveTo>
                        <a:pt x="0" y="691"/>
                      </a:moveTo>
                      <a:lnTo>
                        <a:pt x="0" y="659"/>
                      </a:lnTo>
                      <a:lnTo>
                        <a:pt x="8" y="659"/>
                      </a:lnTo>
                      <a:lnTo>
                        <a:pt x="8" y="691"/>
                      </a:lnTo>
                      <a:lnTo>
                        <a:pt x="0" y="691"/>
                      </a:lnTo>
                      <a:close/>
                      <a:moveTo>
                        <a:pt x="0" y="635"/>
                      </a:moveTo>
                      <a:lnTo>
                        <a:pt x="0" y="603"/>
                      </a:lnTo>
                      <a:lnTo>
                        <a:pt x="8" y="603"/>
                      </a:lnTo>
                      <a:lnTo>
                        <a:pt x="8" y="635"/>
                      </a:lnTo>
                      <a:lnTo>
                        <a:pt x="0" y="635"/>
                      </a:lnTo>
                      <a:close/>
                      <a:moveTo>
                        <a:pt x="0" y="579"/>
                      </a:moveTo>
                      <a:lnTo>
                        <a:pt x="0" y="547"/>
                      </a:lnTo>
                      <a:lnTo>
                        <a:pt x="8" y="547"/>
                      </a:lnTo>
                      <a:lnTo>
                        <a:pt x="8" y="579"/>
                      </a:lnTo>
                      <a:lnTo>
                        <a:pt x="0" y="579"/>
                      </a:lnTo>
                      <a:close/>
                      <a:moveTo>
                        <a:pt x="0" y="523"/>
                      </a:moveTo>
                      <a:lnTo>
                        <a:pt x="0" y="491"/>
                      </a:lnTo>
                      <a:lnTo>
                        <a:pt x="8" y="491"/>
                      </a:lnTo>
                      <a:lnTo>
                        <a:pt x="8" y="523"/>
                      </a:lnTo>
                      <a:lnTo>
                        <a:pt x="0" y="523"/>
                      </a:lnTo>
                      <a:close/>
                      <a:moveTo>
                        <a:pt x="0" y="467"/>
                      </a:moveTo>
                      <a:lnTo>
                        <a:pt x="0" y="435"/>
                      </a:lnTo>
                      <a:lnTo>
                        <a:pt x="8" y="435"/>
                      </a:lnTo>
                      <a:lnTo>
                        <a:pt x="8" y="467"/>
                      </a:lnTo>
                      <a:lnTo>
                        <a:pt x="0" y="467"/>
                      </a:lnTo>
                      <a:close/>
                      <a:moveTo>
                        <a:pt x="0" y="411"/>
                      </a:moveTo>
                      <a:lnTo>
                        <a:pt x="0" y="379"/>
                      </a:lnTo>
                      <a:lnTo>
                        <a:pt x="8" y="379"/>
                      </a:lnTo>
                      <a:lnTo>
                        <a:pt x="8" y="411"/>
                      </a:lnTo>
                      <a:lnTo>
                        <a:pt x="0" y="411"/>
                      </a:lnTo>
                      <a:close/>
                      <a:moveTo>
                        <a:pt x="0" y="355"/>
                      </a:moveTo>
                      <a:lnTo>
                        <a:pt x="0" y="323"/>
                      </a:lnTo>
                      <a:lnTo>
                        <a:pt x="8" y="323"/>
                      </a:lnTo>
                      <a:lnTo>
                        <a:pt x="8" y="355"/>
                      </a:lnTo>
                      <a:lnTo>
                        <a:pt x="0" y="355"/>
                      </a:lnTo>
                      <a:close/>
                      <a:moveTo>
                        <a:pt x="0" y="299"/>
                      </a:moveTo>
                      <a:lnTo>
                        <a:pt x="0" y="267"/>
                      </a:lnTo>
                      <a:lnTo>
                        <a:pt x="8" y="267"/>
                      </a:lnTo>
                      <a:lnTo>
                        <a:pt x="8" y="299"/>
                      </a:lnTo>
                      <a:lnTo>
                        <a:pt x="0" y="299"/>
                      </a:lnTo>
                      <a:close/>
                      <a:moveTo>
                        <a:pt x="0" y="243"/>
                      </a:moveTo>
                      <a:lnTo>
                        <a:pt x="0" y="211"/>
                      </a:lnTo>
                      <a:lnTo>
                        <a:pt x="8" y="211"/>
                      </a:lnTo>
                      <a:lnTo>
                        <a:pt x="8" y="243"/>
                      </a:lnTo>
                      <a:lnTo>
                        <a:pt x="0" y="243"/>
                      </a:lnTo>
                      <a:close/>
                      <a:moveTo>
                        <a:pt x="0" y="187"/>
                      </a:moveTo>
                      <a:lnTo>
                        <a:pt x="0" y="155"/>
                      </a:lnTo>
                      <a:lnTo>
                        <a:pt x="8" y="155"/>
                      </a:lnTo>
                      <a:lnTo>
                        <a:pt x="8" y="187"/>
                      </a:lnTo>
                      <a:lnTo>
                        <a:pt x="0" y="187"/>
                      </a:lnTo>
                      <a:close/>
                      <a:moveTo>
                        <a:pt x="0" y="130"/>
                      </a:moveTo>
                      <a:lnTo>
                        <a:pt x="0" y="98"/>
                      </a:lnTo>
                      <a:lnTo>
                        <a:pt x="8" y="98"/>
                      </a:lnTo>
                      <a:lnTo>
                        <a:pt x="8" y="130"/>
                      </a:lnTo>
                      <a:lnTo>
                        <a:pt x="0" y="130"/>
                      </a:lnTo>
                      <a:close/>
                      <a:moveTo>
                        <a:pt x="0" y="74"/>
                      </a:moveTo>
                      <a:lnTo>
                        <a:pt x="0" y="42"/>
                      </a:lnTo>
                      <a:lnTo>
                        <a:pt x="8" y="42"/>
                      </a:lnTo>
                      <a:lnTo>
                        <a:pt x="8" y="74"/>
                      </a:lnTo>
                      <a:lnTo>
                        <a:pt x="0" y="74"/>
                      </a:lnTo>
                      <a:close/>
                      <a:moveTo>
                        <a:pt x="0" y="18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482" name="Freeform 106"/>
                <p:cNvSpPr>
                  <a:spLocks noEditPoints="1"/>
                </p:cNvSpPr>
                <p:nvPr/>
              </p:nvSpPr>
              <p:spPr bwMode="auto">
                <a:xfrm>
                  <a:off x="2903" y="2424"/>
                  <a:ext cx="8" cy="803"/>
                </a:xfrm>
                <a:custGeom>
                  <a:avLst/>
                  <a:gdLst>
                    <a:gd name="T0" fmla="*/ 0 w 8"/>
                    <a:gd name="T1" fmla="*/ 770 h 803"/>
                    <a:gd name="T2" fmla="*/ 8 w 8"/>
                    <a:gd name="T3" fmla="*/ 803 h 803"/>
                    <a:gd name="T4" fmla="*/ 0 w 8"/>
                    <a:gd name="T5" fmla="*/ 746 h 803"/>
                    <a:gd name="T6" fmla="*/ 8 w 8"/>
                    <a:gd name="T7" fmla="*/ 714 h 803"/>
                    <a:gd name="T8" fmla="*/ 0 w 8"/>
                    <a:gd name="T9" fmla="*/ 746 h 803"/>
                    <a:gd name="T10" fmla="*/ 0 w 8"/>
                    <a:gd name="T11" fmla="*/ 658 h 803"/>
                    <a:gd name="T12" fmla="*/ 8 w 8"/>
                    <a:gd name="T13" fmla="*/ 690 h 803"/>
                    <a:gd name="T14" fmla="*/ 0 w 8"/>
                    <a:gd name="T15" fmla="*/ 634 h 803"/>
                    <a:gd name="T16" fmla="*/ 8 w 8"/>
                    <a:gd name="T17" fmla="*/ 602 h 803"/>
                    <a:gd name="T18" fmla="*/ 0 w 8"/>
                    <a:gd name="T19" fmla="*/ 634 h 803"/>
                    <a:gd name="T20" fmla="*/ 0 w 8"/>
                    <a:gd name="T21" fmla="*/ 546 h 803"/>
                    <a:gd name="T22" fmla="*/ 8 w 8"/>
                    <a:gd name="T23" fmla="*/ 578 h 803"/>
                    <a:gd name="T24" fmla="*/ 0 w 8"/>
                    <a:gd name="T25" fmla="*/ 522 h 803"/>
                    <a:gd name="T26" fmla="*/ 8 w 8"/>
                    <a:gd name="T27" fmla="*/ 490 h 803"/>
                    <a:gd name="T28" fmla="*/ 0 w 8"/>
                    <a:gd name="T29" fmla="*/ 522 h 803"/>
                    <a:gd name="T30" fmla="*/ 0 w 8"/>
                    <a:gd name="T31" fmla="*/ 434 h 803"/>
                    <a:gd name="T32" fmla="*/ 8 w 8"/>
                    <a:gd name="T33" fmla="*/ 466 h 803"/>
                    <a:gd name="T34" fmla="*/ 0 w 8"/>
                    <a:gd name="T35" fmla="*/ 410 h 803"/>
                    <a:gd name="T36" fmla="*/ 8 w 8"/>
                    <a:gd name="T37" fmla="*/ 378 h 803"/>
                    <a:gd name="T38" fmla="*/ 0 w 8"/>
                    <a:gd name="T39" fmla="*/ 410 h 803"/>
                    <a:gd name="T40" fmla="*/ 0 w 8"/>
                    <a:gd name="T41" fmla="*/ 322 h 803"/>
                    <a:gd name="T42" fmla="*/ 8 w 8"/>
                    <a:gd name="T43" fmla="*/ 354 h 803"/>
                    <a:gd name="T44" fmla="*/ 0 w 8"/>
                    <a:gd name="T45" fmla="*/ 298 h 803"/>
                    <a:gd name="T46" fmla="*/ 8 w 8"/>
                    <a:gd name="T47" fmla="*/ 266 h 803"/>
                    <a:gd name="T48" fmla="*/ 0 w 8"/>
                    <a:gd name="T49" fmla="*/ 298 h 803"/>
                    <a:gd name="T50" fmla="*/ 0 w 8"/>
                    <a:gd name="T51" fmla="*/ 210 h 803"/>
                    <a:gd name="T52" fmla="*/ 8 w 8"/>
                    <a:gd name="T53" fmla="*/ 242 h 803"/>
                    <a:gd name="T54" fmla="*/ 0 w 8"/>
                    <a:gd name="T55" fmla="*/ 186 h 803"/>
                    <a:gd name="T56" fmla="*/ 8 w 8"/>
                    <a:gd name="T57" fmla="*/ 154 h 803"/>
                    <a:gd name="T58" fmla="*/ 0 w 8"/>
                    <a:gd name="T59" fmla="*/ 186 h 803"/>
                    <a:gd name="T60" fmla="*/ 0 w 8"/>
                    <a:gd name="T61" fmla="*/ 97 h 803"/>
                    <a:gd name="T62" fmla="*/ 8 w 8"/>
                    <a:gd name="T63" fmla="*/ 129 h 803"/>
                    <a:gd name="T64" fmla="*/ 0 w 8"/>
                    <a:gd name="T65" fmla="*/ 73 h 803"/>
                    <a:gd name="T66" fmla="*/ 8 w 8"/>
                    <a:gd name="T67" fmla="*/ 41 h 803"/>
                    <a:gd name="T68" fmla="*/ 0 w 8"/>
                    <a:gd name="T69" fmla="*/ 73 h 803"/>
                    <a:gd name="T70" fmla="*/ 0 w 8"/>
                    <a:gd name="T71" fmla="*/ 0 h 803"/>
                    <a:gd name="T72" fmla="*/ 8 w 8"/>
                    <a:gd name="T73" fmla="*/ 17 h 8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8"/>
                    <a:gd name="T112" fmla="*/ 0 h 803"/>
                    <a:gd name="T113" fmla="*/ 8 w 8"/>
                    <a:gd name="T114" fmla="*/ 803 h 803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8" h="803">
                      <a:moveTo>
                        <a:pt x="0" y="803"/>
                      </a:moveTo>
                      <a:lnTo>
                        <a:pt x="0" y="770"/>
                      </a:lnTo>
                      <a:lnTo>
                        <a:pt x="8" y="770"/>
                      </a:lnTo>
                      <a:lnTo>
                        <a:pt x="8" y="803"/>
                      </a:lnTo>
                      <a:lnTo>
                        <a:pt x="0" y="803"/>
                      </a:lnTo>
                      <a:close/>
                      <a:moveTo>
                        <a:pt x="0" y="746"/>
                      </a:moveTo>
                      <a:lnTo>
                        <a:pt x="0" y="714"/>
                      </a:lnTo>
                      <a:lnTo>
                        <a:pt x="8" y="714"/>
                      </a:lnTo>
                      <a:lnTo>
                        <a:pt x="8" y="746"/>
                      </a:lnTo>
                      <a:lnTo>
                        <a:pt x="0" y="746"/>
                      </a:lnTo>
                      <a:close/>
                      <a:moveTo>
                        <a:pt x="0" y="690"/>
                      </a:moveTo>
                      <a:lnTo>
                        <a:pt x="0" y="658"/>
                      </a:lnTo>
                      <a:lnTo>
                        <a:pt x="8" y="658"/>
                      </a:lnTo>
                      <a:lnTo>
                        <a:pt x="8" y="690"/>
                      </a:lnTo>
                      <a:lnTo>
                        <a:pt x="0" y="690"/>
                      </a:lnTo>
                      <a:close/>
                      <a:moveTo>
                        <a:pt x="0" y="634"/>
                      </a:moveTo>
                      <a:lnTo>
                        <a:pt x="0" y="602"/>
                      </a:lnTo>
                      <a:lnTo>
                        <a:pt x="8" y="602"/>
                      </a:lnTo>
                      <a:lnTo>
                        <a:pt x="8" y="634"/>
                      </a:lnTo>
                      <a:lnTo>
                        <a:pt x="0" y="634"/>
                      </a:lnTo>
                      <a:close/>
                      <a:moveTo>
                        <a:pt x="0" y="578"/>
                      </a:moveTo>
                      <a:lnTo>
                        <a:pt x="0" y="546"/>
                      </a:lnTo>
                      <a:lnTo>
                        <a:pt x="8" y="546"/>
                      </a:lnTo>
                      <a:lnTo>
                        <a:pt x="8" y="578"/>
                      </a:lnTo>
                      <a:lnTo>
                        <a:pt x="0" y="578"/>
                      </a:lnTo>
                      <a:close/>
                      <a:moveTo>
                        <a:pt x="0" y="522"/>
                      </a:moveTo>
                      <a:lnTo>
                        <a:pt x="0" y="490"/>
                      </a:lnTo>
                      <a:lnTo>
                        <a:pt x="8" y="490"/>
                      </a:lnTo>
                      <a:lnTo>
                        <a:pt x="8" y="522"/>
                      </a:lnTo>
                      <a:lnTo>
                        <a:pt x="0" y="522"/>
                      </a:lnTo>
                      <a:close/>
                      <a:moveTo>
                        <a:pt x="0" y="466"/>
                      </a:moveTo>
                      <a:lnTo>
                        <a:pt x="0" y="434"/>
                      </a:lnTo>
                      <a:lnTo>
                        <a:pt x="8" y="434"/>
                      </a:lnTo>
                      <a:lnTo>
                        <a:pt x="8" y="466"/>
                      </a:lnTo>
                      <a:lnTo>
                        <a:pt x="0" y="466"/>
                      </a:lnTo>
                      <a:close/>
                      <a:moveTo>
                        <a:pt x="0" y="410"/>
                      </a:moveTo>
                      <a:lnTo>
                        <a:pt x="0" y="378"/>
                      </a:lnTo>
                      <a:lnTo>
                        <a:pt x="8" y="378"/>
                      </a:lnTo>
                      <a:lnTo>
                        <a:pt x="8" y="410"/>
                      </a:lnTo>
                      <a:lnTo>
                        <a:pt x="0" y="410"/>
                      </a:lnTo>
                      <a:close/>
                      <a:moveTo>
                        <a:pt x="0" y="354"/>
                      </a:moveTo>
                      <a:lnTo>
                        <a:pt x="0" y="322"/>
                      </a:lnTo>
                      <a:lnTo>
                        <a:pt x="8" y="322"/>
                      </a:lnTo>
                      <a:lnTo>
                        <a:pt x="8" y="354"/>
                      </a:lnTo>
                      <a:lnTo>
                        <a:pt x="0" y="354"/>
                      </a:lnTo>
                      <a:close/>
                      <a:moveTo>
                        <a:pt x="0" y="298"/>
                      </a:moveTo>
                      <a:lnTo>
                        <a:pt x="0" y="266"/>
                      </a:lnTo>
                      <a:lnTo>
                        <a:pt x="8" y="266"/>
                      </a:lnTo>
                      <a:lnTo>
                        <a:pt x="8" y="298"/>
                      </a:lnTo>
                      <a:lnTo>
                        <a:pt x="0" y="298"/>
                      </a:lnTo>
                      <a:close/>
                      <a:moveTo>
                        <a:pt x="0" y="242"/>
                      </a:moveTo>
                      <a:lnTo>
                        <a:pt x="0" y="210"/>
                      </a:lnTo>
                      <a:lnTo>
                        <a:pt x="8" y="210"/>
                      </a:lnTo>
                      <a:lnTo>
                        <a:pt x="8" y="242"/>
                      </a:lnTo>
                      <a:lnTo>
                        <a:pt x="0" y="242"/>
                      </a:lnTo>
                      <a:close/>
                      <a:moveTo>
                        <a:pt x="0" y="186"/>
                      </a:moveTo>
                      <a:lnTo>
                        <a:pt x="0" y="154"/>
                      </a:lnTo>
                      <a:lnTo>
                        <a:pt x="8" y="154"/>
                      </a:lnTo>
                      <a:lnTo>
                        <a:pt x="8" y="186"/>
                      </a:lnTo>
                      <a:lnTo>
                        <a:pt x="0" y="186"/>
                      </a:lnTo>
                      <a:close/>
                      <a:moveTo>
                        <a:pt x="0" y="129"/>
                      </a:moveTo>
                      <a:lnTo>
                        <a:pt x="0" y="97"/>
                      </a:lnTo>
                      <a:lnTo>
                        <a:pt x="8" y="97"/>
                      </a:lnTo>
                      <a:lnTo>
                        <a:pt x="8" y="129"/>
                      </a:lnTo>
                      <a:lnTo>
                        <a:pt x="0" y="129"/>
                      </a:lnTo>
                      <a:close/>
                      <a:moveTo>
                        <a:pt x="0" y="73"/>
                      </a:moveTo>
                      <a:lnTo>
                        <a:pt x="0" y="41"/>
                      </a:lnTo>
                      <a:lnTo>
                        <a:pt x="8" y="41"/>
                      </a:lnTo>
                      <a:lnTo>
                        <a:pt x="8" y="73"/>
                      </a:lnTo>
                      <a:lnTo>
                        <a:pt x="0" y="73"/>
                      </a:lnTo>
                      <a:close/>
                      <a:moveTo>
                        <a:pt x="0" y="17"/>
                      </a:move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17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588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grpSp>
            <p:nvGrpSpPr>
              <p:cNvPr id="53431" name="Group 107"/>
              <p:cNvGrpSpPr>
                <a:grpSpLocks/>
              </p:cNvGrpSpPr>
              <p:nvPr/>
            </p:nvGrpSpPr>
            <p:grpSpPr bwMode="auto">
              <a:xfrm>
                <a:off x="2906" y="2424"/>
                <a:ext cx="181" cy="794"/>
                <a:chOff x="2906" y="2424"/>
                <a:chExt cx="181" cy="794"/>
              </a:xfrm>
            </p:grpSpPr>
            <p:grpSp>
              <p:nvGrpSpPr>
                <p:cNvPr id="53432" name="Group 108"/>
                <p:cNvGrpSpPr>
                  <a:grpSpLocks/>
                </p:cNvGrpSpPr>
                <p:nvPr/>
              </p:nvGrpSpPr>
              <p:grpSpPr bwMode="auto">
                <a:xfrm>
                  <a:off x="2968" y="2593"/>
                  <a:ext cx="68" cy="65"/>
                  <a:chOff x="2968" y="2593"/>
                  <a:chExt cx="68" cy="65"/>
                </a:xfrm>
              </p:grpSpPr>
              <p:grpSp>
                <p:nvGrpSpPr>
                  <p:cNvPr id="53475" name="Group 109"/>
                  <p:cNvGrpSpPr>
                    <a:grpSpLocks/>
                  </p:cNvGrpSpPr>
                  <p:nvPr/>
                </p:nvGrpSpPr>
                <p:grpSpPr bwMode="auto">
                  <a:xfrm>
                    <a:off x="2968" y="2621"/>
                    <a:ext cx="34" cy="37"/>
                    <a:chOff x="2968" y="2621"/>
                    <a:chExt cx="34" cy="37"/>
                  </a:xfrm>
                </p:grpSpPr>
                <p:sp>
                  <p:nvSpPr>
                    <p:cNvPr id="53477" name="Oval 1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8" y="2621"/>
                      <a:ext cx="34" cy="3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53478" name="Oval 1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8" y="2621"/>
                      <a:ext cx="34" cy="37"/>
                    </a:xfrm>
                    <a:prstGeom prst="ellipse">
                      <a:avLst/>
                    </a:pr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53476" name="Line 11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71" y="2593"/>
                    <a:ext cx="65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GB" sz="1800">
                      <a:solidFill>
                        <a:prstClr val="black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53433" name="Group 113"/>
                <p:cNvGrpSpPr>
                  <a:grpSpLocks/>
                </p:cNvGrpSpPr>
                <p:nvPr/>
              </p:nvGrpSpPr>
              <p:grpSpPr bwMode="auto">
                <a:xfrm>
                  <a:off x="2968" y="2705"/>
                  <a:ext cx="34" cy="37"/>
                  <a:chOff x="2968" y="2705"/>
                  <a:chExt cx="34" cy="37"/>
                </a:xfrm>
              </p:grpSpPr>
              <p:sp>
                <p:nvSpPr>
                  <p:cNvPr id="53473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705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74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705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34" name="Line 116"/>
                <p:cNvSpPr>
                  <a:spLocks noChangeShapeType="1"/>
                </p:cNvSpPr>
                <p:nvPr/>
              </p:nvSpPr>
              <p:spPr bwMode="auto">
                <a:xfrm flipH="1" flipV="1">
                  <a:off x="2924" y="2678"/>
                  <a:ext cx="44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435" name="Group 117"/>
                <p:cNvGrpSpPr>
                  <a:grpSpLocks/>
                </p:cNvGrpSpPr>
                <p:nvPr/>
              </p:nvGrpSpPr>
              <p:grpSpPr bwMode="auto">
                <a:xfrm>
                  <a:off x="2951" y="2789"/>
                  <a:ext cx="35" cy="37"/>
                  <a:chOff x="2951" y="2789"/>
                  <a:chExt cx="35" cy="37"/>
                </a:xfrm>
              </p:grpSpPr>
              <p:sp>
                <p:nvSpPr>
                  <p:cNvPr id="53471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2951" y="2789"/>
                    <a:ext cx="35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72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2951" y="2789"/>
                    <a:ext cx="35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36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2908" y="2761"/>
                  <a:ext cx="43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437" name="Group 121"/>
                <p:cNvGrpSpPr>
                  <a:grpSpLocks/>
                </p:cNvGrpSpPr>
                <p:nvPr/>
              </p:nvGrpSpPr>
              <p:grpSpPr bwMode="auto">
                <a:xfrm>
                  <a:off x="2985" y="2873"/>
                  <a:ext cx="34" cy="37"/>
                  <a:chOff x="2985" y="2873"/>
                  <a:chExt cx="34" cy="37"/>
                </a:xfrm>
              </p:grpSpPr>
              <p:sp>
                <p:nvSpPr>
                  <p:cNvPr id="53469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2873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70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2873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38" name="Line 124"/>
                <p:cNvSpPr>
                  <a:spLocks noChangeShapeType="1"/>
                </p:cNvSpPr>
                <p:nvPr/>
              </p:nvSpPr>
              <p:spPr bwMode="auto">
                <a:xfrm flipH="1" flipV="1">
                  <a:off x="2941" y="2845"/>
                  <a:ext cx="44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439" name="Group 125"/>
                <p:cNvGrpSpPr>
                  <a:grpSpLocks/>
                </p:cNvGrpSpPr>
                <p:nvPr/>
              </p:nvGrpSpPr>
              <p:grpSpPr bwMode="auto">
                <a:xfrm>
                  <a:off x="2968" y="2480"/>
                  <a:ext cx="68" cy="65"/>
                  <a:chOff x="2968" y="2480"/>
                  <a:chExt cx="68" cy="65"/>
                </a:xfrm>
              </p:grpSpPr>
              <p:grpSp>
                <p:nvGrpSpPr>
                  <p:cNvPr id="53465" name="Group 126"/>
                  <p:cNvGrpSpPr>
                    <a:grpSpLocks/>
                  </p:cNvGrpSpPr>
                  <p:nvPr/>
                </p:nvGrpSpPr>
                <p:grpSpPr bwMode="auto">
                  <a:xfrm>
                    <a:off x="2968" y="2508"/>
                    <a:ext cx="34" cy="37"/>
                    <a:chOff x="2968" y="2508"/>
                    <a:chExt cx="34" cy="37"/>
                  </a:xfrm>
                </p:grpSpPr>
                <p:sp>
                  <p:nvSpPr>
                    <p:cNvPr id="53467" name="Oval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8" y="2508"/>
                      <a:ext cx="34" cy="3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53468" name="Oval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8" y="2508"/>
                      <a:ext cx="34" cy="37"/>
                    </a:xfrm>
                    <a:prstGeom prst="ellipse">
                      <a:avLst/>
                    </a:pr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53466" name="Line 1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71" y="2480"/>
                    <a:ext cx="65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GB" sz="1800">
                      <a:solidFill>
                        <a:prstClr val="black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53440" name="Group 130"/>
                <p:cNvGrpSpPr>
                  <a:grpSpLocks/>
                </p:cNvGrpSpPr>
                <p:nvPr/>
              </p:nvGrpSpPr>
              <p:grpSpPr bwMode="auto">
                <a:xfrm>
                  <a:off x="3002" y="2733"/>
                  <a:ext cx="68" cy="65"/>
                  <a:chOff x="3002" y="2733"/>
                  <a:chExt cx="68" cy="65"/>
                </a:xfrm>
              </p:grpSpPr>
              <p:grpSp>
                <p:nvGrpSpPr>
                  <p:cNvPr id="53461" name="Group 131"/>
                  <p:cNvGrpSpPr>
                    <a:grpSpLocks/>
                  </p:cNvGrpSpPr>
                  <p:nvPr/>
                </p:nvGrpSpPr>
                <p:grpSpPr bwMode="auto">
                  <a:xfrm>
                    <a:off x="3002" y="2761"/>
                    <a:ext cx="34" cy="37"/>
                    <a:chOff x="3002" y="2761"/>
                    <a:chExt cx="34" cy="37"/>
                  </a:xfrm>
                </p:grpSpPr>
                <p:sp>
                  <p:nvSpPr>
                    <p:cNvPr id="53463" name="Oval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2" y="2761"/>
                      <a:ext cx="34" cy="3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53464" name="Oval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02" y="2761"/>
                      <a:ext cx="34" cy="37"/>
                    </a:xfrm>
                    <a:prstGeom prst="ellipse">
                      <a:avLst/>
                    </a:pr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53462" name="Line 1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005" y="2733"/>
                    <a:ext cx="65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GB" sz="1800">
                      <a:solidFill>
                        <a:prstClr val="black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53441" name="Group 135"/>
                <p:cNvGrpSpPr>
                  <a:grpSpLocks/>
                </p:cNvGrpSpPr>
                <p:nvPr/>
              </p:nvGrpSpPr>
              <p:grpSpPr bwMode="auto">
                <a:xfrm>
                  <a:off x="2985" y="2957"/>
                  <a:ext cx="34" cy="37"/>
                  <a:chOff x="2985" y="2957"/>
                  <a:chExt cx="34" cy="37"/>
                </a:xfrm>
              </p:grpSpPr>
              <p:sp>
                <p:nvSpPr>
                  <p:cNvPr id="53459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2957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60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2957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42" name="Line 138"/>
                <p:cNvSpPr>
                  <a:spLocks noChangeShapeType="1"/>
                </p:cNvSpPr>
                <p:nvPr/>
              </p:nvSpPr>
              <p:spPr bwMode="auto">
                <a:xfrm flipH="1" flipV="1">
                  <a:off x="2941" y="2930"/>
                  <a:ext cx="44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sp>
              <p:nvSpPr>
                <p:cNvPr id="53443" name="Freeform 139"/>
                <p:cNvSpPr>
                  <a:spLocks/>
                </p:cNvSpPr>
                <p:nvPr/>
              </p:nvSpPr>
              <p:spPr bwMode="auto">
                <a:xfrm>
                  <a:off x="2906" y="2424"/>
                  <a:ext cx="181" cy="596"/>
                </a:xfrm>
                <a:custGeom>
                  <a:avLst/>
                  <a:gdLst>
                    <a:gd name="T0" fmla="*/ 123 w 181"/>
                    <a:gd name="T1" fmla="*/ 37 h 596"/>
                    <a:gd name="T2" fmla="*/ 104 w 181"/>
                    <a:gd name="T3" fmla="*/ 1 h 596"/>
                    <a:gd name="T4" fmla="*/ 85 w 181"/>
                    <a:gd name="T5" fmla="*/ 6 h 596"/>
                    <a:gd name="T6" fmla="*/ 85 w 181"/>
                    <a:gd name="T7" fmla="*/ 37 h 596"/>
                    <a:gd name="T8" fmla="*/ 87 w 181"/>
                    <a:gd name="T9" fmla="*/ 51 h 596"/>
                    <a:gd name="T10" fmla="*/ 98 w 181"/>
                    <a:gd name="T11" fmla="*/ 78 h 596"/>
                    <a:gd name="T12" fmla="*/ 112 w 181"/>
                    <a:gd name="T13" fmla="*/ 118 h 596"/>
                    <a:gd name="T14" fmla="*/ 140 w 181"/>
                    <a:gd name="T15" fmla="*/ 100 h 596"/>
                    <a:gd name="T16" fmla="*/ 142 w 181"/>
                    <a:gd name="T17" fmla="*/ 33 h 596"/>
                    <a:gd name="T18" fmla="*/ 112 w 181"/>
                    <a:gd name="T19" fmla="*/ 10 h 596"/>
                    <a:gd name="T20" fmla="*/ 79 w 181"/>
                    <a:gd name="T21" fmla="*/ 15 h 596"/>
                    <a:gd name="T22" fmla="*/ 74 w 181"/>
                    <a:gd name="T23" fmla="*/ 28 h 596"/>
                    <a:gd name="T24" fmla="*/ 60 w 181"/>
                    <a:gd name="T25" fmla="*/ 96 h 596"/>
                    <a:gd name="T26" fmla="*/ 49 w 181"/>
                    <a:gd name="T27" fmla="*/ 123 h 596"/>
                    <a:gd name="T28" fmla="*/ 43 w 181"/>
                    <a:gd name="T29" fmla="*/ 136 h 596"/>
                    <a:gd name="T30" fmla="*/ 65 w 181"/>
                    <a:gd name="T31" fmla="*/ 177 h 596"/>
                    <a:gd name="T32" fmla="*/ 98 w 181"/>
                    <a:gd name="T33" fmla="*/ 150 h 596"/>
                    <a:gd name="T34" fmla="*/ 115 w 181"/>
                    <a:gd name="T35" fmla="*/ 141 h 596"/>
                    <a:gd name="T36" fmla="*/ 126 w 181"/>
                    <a:gd name="T37" fmla="*/ 146 h 596"/>
                    <a:gd name="T38" fmla="*/ 120 w 181"/>
                    <a:gd name="T39" fmla="*/ 191 h 596"/>
                    <a:gd name="T40" fmla="*/ 82 w 181"/>
                    <a:gd name="T41" fmla="*/ 204 h 596"/>
                    <a:gd name="T42" fmla="*/ 38 w 181"/>
                    <a:gd name="T43" fmla="*/ 222 h 596"/>
                    <a:gd name="T44" fmla="*/ 38 w 181"/>
                    <a:gd name="T45" fmla="*/ 281 h 596"/>
                    <a:gd name="T46" fmla="*/ 52 w 181"/>
                    <a:gd name="T47" fmla="*/ 285 h 596"/>
                    <a:gd name="T48" fmla="*/ 62 w 181"/>
                    <a:gd name="T49" fmla="*/ 281 h 596"/>
                    <a:gd name="T50" fmla="*/ 76 w 181"/>
                    <a:gd name="T51" fmla="*/ 244 h 596"/>
                    <a:gd name="T52" fmla="*/ 120 w 181"/>
                    <a:gd name="T53" fmla="*/ 254 h 596"/>
                    <a:gd name="T54" fmla="*/ 153 w 181"/>
                    <a:gd name="T55" fmla="*/ 285 h 596"/>
                    <a:gd name="T56" fmla="*/ 85 w 181"/>
                    <a:gd name="T57" fmla="*/ 366 h 596"/>
                    <a:gd name="T58" fmla="*/ 16 w 181"/>
                    <a:gd name="T59" fmla="*/ 358 h 596"/>
                    <a:gd name="T60" fmla="*/ 0 w 181"/>
                    <a:gd name="T61" fmla="*/ 321 h 596"/>
                    <a:gd name="T62" fmla="*/ 55 w 181"/>
                    <a:gd name="T63" fmla="*/ 330 h 596"/>
                    <a:gd name="T64" fmla="*/ 87 w 181"/>
                    <a:gd name="T65" fmla="*/ 362 h 596"/>
                    <a:gd name="T66" fmla="*/ 112 w 181"/>
                    <a:gd name="T67" fmla="*/ 384 h 596"/>
                    <a:gd name="T68" fmla="*/ 98 w 181"/>
                    <a:gd name="T69" fmla="*/ 425 h 596"/>
                    <a:gd name="T70" fmla="*/ 38 w 181"/>
                    <a:gd name="T71" fmla="*/ 403 h 596"/>
                    <a:gd name="T72" fmla="*/ 52 w 181"/>
                    <a:gd name="T73" fmla="*/ 520 h 596"/>
                    <a:gd name="T74" fmla="*/ 79 w 181"/>
                    <a:gd name="T75" fmla="*/ 506 h 596"/>
                    <a:gd name="T76" fmla="*/ 96 w 181"/>
                    <a:gd name="T77" fmla="*/ 488 h 596"/>
                    <a:gd name="T78" fmla="*/ 112 w 181"/>
                    <a:gd name="T79" fmla="*/ 479 h 596"/>
                    <a:gd name="T80" fmla="*/ 137 w 181"/>
                    <a:gd name="T81" fmla="*/ 537 h 596"/>
                    <a:gd name="T82" fmla="*/ 134 w 181"/>
                    <a:gd name="T83" fmla="*/ 583 h 596"/>
                    <a:gd name="T84" fmla="*/ 117 w 181"/>
                    <a:gd name="T85" fmla="*/ 596 h 59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w 181"/>
                    <a:gd name="T130" fmla="*/ 0 h 596"/>
                    <a:gd name="T131" fmla="*/ 181 w 181"/>
                    <a:gd name="T132" fmla="*/ 596 h 59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T129" t="T130" r="T131" b="T132"/>
                  <a:pathLst>
                    <a:path w="181" h="596">
                      <a:moveTo>
                        <a:pt x="123" y="37"/>
                      </a:moveTo>
                      <a:cubicBezTo>
                        <a:pt x="119" y="19"/>
                        <a:pt x="114" y="12"/>
                        <a:pt x="104" y="1"/>
                      </a:cubicBezTo>
                      <a:cubicBezTo>
                        <a:pt x="97" y="3"/>
                        <a:pt x="90" y="0"/>
                        <a:pt x="85" y="6"/>
                      </a:cubicBezTo>
                      <a:cubicBezTo>
                        <a:pt x="78" y="13"/>
                        <a:pt x="83" y="30"/>
                        <a:pt x="85" y="37"/>
                      </a:cubicBezTo>
                      <a:cubicBezTo>
                        <a:pt x="85" y="42"/>
                        <a:pt x="86" y="47"/>
                        <a:pt x="87" y="51"/>
                      </a:cubicBezTo>
                      <a:cubicBezTo>
                        <a:pt x="90" y="60"/>
                        <a:pt x="96" y="68"/>
                        <a:pt x="98" y="78"/>
                      </a:cubicBezTo>
                      <a:cubicBezTo>
                        <a:pt x="105" y="111"/>
                        <a:pt x="100" y="98"/>
                        <a:pt x="112" y="118"/>
                      </a:cubicBezTo>
                      <a:cubicBezTo>
                        <a:pt x="119" y="154"/>
                        <a:pt x="133" y="115"/>
                        <a:pt x="140" y="100"/>
                      </a:cubicBezTo>
                      <a:cubicBezTo>
                        <a:pt x="142" y="83"/>
                        <a:pt x="150" y="50"/>
                        <a:pt x="142" y="33"/>
                      </a:cubicBezTo>
                      <a:cubicBezTo>
                        <a:pt x="134" y="15"/>
                        <a:pt x="124" y="14"/>
                        <a:pt x="112" y="10"/>
                      </a:cubicBezTo>
                      <a:cubicBezTo>
                        <a:pt x="101" y="12"/>
                        <a:pt x="90" y="10"/>
                        <a:pt x="79" y="15"/>
                      </a:cubicBezTo>
                      <a:cubicBezTo>
                        <a:pt x="76" y="16"/>
                        <a:pt x="75" y="24"/>
                        <a:pt x="74" y="28"/>
                      </a:cubicBezTo>
                      <a:cubicBezTo>
                        <a:pt x="66" y="50"/>
                        <a:pt x="66" y="74"/>
                        <a:pt x="60" y="96"/>
                      </a:cubicBezTo>
                      <a:cubicBezTo>
                        <a:pt x="57" y="106"/>
                        <a:pt x="53" y="114"/>
                        <a:pt x="49" y="123"/>
                      </a:cubicBezTo>
                      <a:cubicBezTo>
                        <a:pt x="47" y="128"/>
                        <a:pt x="43" y="136"/>
                        <a:pt x="43" y="136"/>
                      </a:cubicBezTo>
                      <a:cubicBezTo>
                        <a:pt x="47" y="199"/>
                        <a:pt x="38" y="191"/>
                        <a:pt x="65" y="177"/>
                      </a:cubicBezTo>
                      <a:cubicBezTo>
                        <a:pt x="75" y="166"/>
                        <a:pt x="87" y="156"/>
                        <a:pt x="98" y="150"/>
                      </a:cubicBezTo>
                      <a:cubicBezTo>
                        <a:pt x="104" y="147"/>
                        <a:pt x="115" y="141"/>
                        <a:pt x="115" y="141"/>
                      </a:cubicBezTo>
                      <a:cubicBezTo>
                        <a:pt x="119" y="142"/>
                        <a:pt x="123" y="142"/>
                        <a:pt x="126" y="146"/>
                      </a:cubicBezTo>
                      <a:cubicBezTo>
                        <a:pt x="133" y="155"/>
                        <a:pt x="126" y="184"/>
                        <a:pt x="120" y="191"/>
                      </a:cubicBezTo>
                      <a:cubicBezTo>
                        <a:pt x="111" y="200"/>
                        <a:pt x="91" y="202"/>
                        <a:pt x="82" y="204"/>
                      </a:cubicBezTo>
                      <a:cubicBezTo>
                        <a:pt x="68" y="218"/>
                        <a:pt x="53" y="216"/>
                        <a:pt x="38" y="222"/>
                      </a:cubicBezTo>
                      <a:cubicBezTo>
                        <a:pt x="25" y="244"/>
                        <a:pt x="14" y="267"/>
                        <a:pt x="38" y="281"/>
                      </a:cubicBezTo>
                      <a:cubicBezTo>
                        <a:pt x="42" y="303"/>
                        <a:pt x="38" y="294"/>
                        <a:pt x="52" y="285"/>
                      </a:cubicBezTo>
                      <a:cubicBezTo>
                        <a:pt x="55" y="283"/>
                        <a:pt x="59" y="282"/>
                        <a:pt x="62" y="281"/>
                      </a:cubicBezTo>
                      <a:cubicBezTo>
                        <a:pt x="67" y="263"/>
                        <a:pt x="66" y="256"/>
                        <a:pt x="76" y="244"/>
                      </a:cubicBezTo>
                      <a:cubicBezTo>
                        <a:pt x="91" y="249"/>
                        <a:pt x="106" y="247"/>
                        <a:pt x="120" y="254"/>
                      </a:cubicBezTo>
                      <a:cubicBezTo>
                        <a:pt x="132" y="259"/>
                        <a:pt x="141" y="279"/>
                        <a:pt x="153" y="285"/>
                      </a:cubicBezTo>
                      <a:cubicBezTo>
                        <a:pt x="181" y="353"/>
                        <a:pt x="110" y="362"/>
                        <a:pt x="85" y="366"/>
                      </a:cubicBezTo>
                      <a:cubicBezTo>
                        <a:pt x="61" y="377"/>
                        <a:pt x="39" y="365"/>
                        <a:pt x="16" y="358"/>
                      </a:cubicBezTo>
                      <a:cubicBezTo>
                        <a:pt x="12" y="340"/>
                        <a:pt x="9" y="332"/>
                        <a:pt x="0" y="321"/>
                      </a:cubicBezTo>
                      <a:cubicBezTo>
                        <a:pt x="17" y="312"/>
                        <a:pt x="38" y="322"/>
                        <a:pt x="55" y="330"/>
                      </a:cubicBezTo>
                      <a:cubicBezTo>
                        <a:pt x="65" y="343"/>
                        <a:pt x="75" y="355"/>
                        <a:pt x="87" y="362"/>
                      </a:cubicBezTo>
                      <a:cubicBezTo>
                        <a:pt x="96" y="371"/>
                        <a:pt x="104" y="376"/>
                        <a:pt x="112" y="384"/>
                      </a:cubicBezTo>
                      <a:cubicBezTo>
                        <a:pt x="122" y="411"/>
                        <a:pt x="114" y="417"/>
                        <a:pt x="98" y="425"/>
                      </a:cubicBezTo>
                      <a:cubicBezTo>
                        <a:pt x="78" y="421"/>
                        <a:pt x="57" y="413"/>
                        <a:pt x="38" y="403"/>
                      </a:cubicBezTo>
                      <a:cubicBezTo>
                        <a:pt x="26" y="431"/>
                        <a:pt x="27" y="507"/>
                        <a:pt x="52" y="520"/>
                      </a:cubicBezTo>
                      <a:cubicBezTo>
                        <a:pt x="60" y="516"/>
                        <a:pt x="71" y="513"/>
                        <a:pt x="79" y="506"/>
                      </a:cubicBezTo>
                      <a:cubicBezTo>
                        <a:pt x="85" y="500"/>
                        <a:pt x="89" y="491"/>
                        <a:pt x="96" y="488"/>
                      </a:cubicBezTo>
                      <a:cubicBezTo>
                        <a:pt x="101" y="485"/>
                        <a:pt x="112" y="479"/>
                        <a:pt x="112" y="479"/>
                      </a:cubicBezTo>
                      <a:cubicBezTo>
                        <a:pt x="136" y="487"/>
                        <a:pt x="133" y="502"/>
                        <a:pt x="137" y="537"/>
                      </a:cubicBezTo>
                      <a:cubicBezTo>
                        <a:pt x="136" y="552"/>
                        <a:pt x="137" y="568"/>
                        <a:pt x="134" y="583"/>
                      </a:cubicBezTo>
                      <a:cubicBezTo>
                        <a:pt x="132" y="592"/>
                        <a:pt x="117" y="596"/>
                        <a:pt x="117" y="596"/>
                      </a:cubicBezTo>
                    </a:path>
                  </a:pathLst>
                </a:custGeom>
                <a:noFill/>
                <a:ln w="12700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444" name="Group 140"/>
                <p:cNvGrpSpPr>
                  <a:grpSpLocks/>
                </p:cNvGrpSpPr>
                <p:nvPr/>
              </p:nvGrpSpPr>
              <p:grpSpPr bwMode="auto">
                <a:xfrm>
                  <a:off x="2985" y="3013"/>
                  <a:ext cx="34" cy="37"/>
                  <a:chOff x="2985" y="3013"/>
                  <a:chExt cx="34" cy="37"/>
                </a:xfrm>
              </p:grpSpPr>
              <p:sp>
                <p:nvSpPr>
                  <p:cNvPr id="53457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3013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58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3013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45" name="Line 143"/>
                <p:cNvSpPr>
                  <a:spLocks noChangeShapeType="1"/>
                </p:cNvSpPr>
                <p:nvPr/>
              </p:nvSpPr>
              <p:spPr bwMode="auto">
                <a:xfrm flipH="1" flipV="1">
                  <a:off x="2941" y="2985"/>
                  <a:ext cx="44" cy="3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  <p:grpSp>
              <p:nvGrpSpPr>
                <p:cNvPr id="53446" name="Group 144"/>
                <p:cNvGrpSpPr>
                  <a:grpSpLocks/>
                </p:cNvGrpSpPr>
                <p:nvPr/>
              </p:nvGrpSpPr>
              <p:grpSpPr bwMode="auto">
                <a:xfrm>
                  <a:off x="2985" y="3069"/>
                  <a:ext cx="68" cy="65"/>
                  <a:chOff x="2985" y="3069"/>
                  <a:chExt cx="68" cy="65"/>
                </a:xfrm>
              </p:grpSpPr>
              <p:grpSp>
                <p:nvGrpSpPr>
                  <p:cNvPr id="53453" name="Group 145"/>
                  <p:cNvGrpSpPr>
                    <a:grpSpLocks/>
                  </p:cNvGrpSpPr>
                  <p:nvPr/>
                </p:nvGrpSpPr>
                <p:grpSpPr bwMode="auto">
                  <a:xfrm>
                    <a:off x="2985" y="3097"/>
                    <a:ext cx="34" cy="37"/>
                    <a:chOff x="2985" y="3097"/>
                    <a:chExt cx="34" cy="37"/>
                  </a:xfrm>
                </p:grpSpPr>
                <p:sp>
                  <p:nvSpPr>
                    <p:cNvPr id="53455" name="Oval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5" y="3097"/>
                      <a:ext cx="34" cy="3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53456" name="Oval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85" y="3097"/>
                      <a:ext cx="34" cy="37"/>
                    </a:xfrm>
                    <a:prstGeom prst="ellipse">
                      <a:avLst/>
                    </a:pr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53454" name="Line 1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88" y="3069"/>
                    <a:ext cx="65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GB" sz="1800">
                      <a:solidFill>
                        <a:prstClr val="black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grpSp>
              <p:nvGrpSpPr>
                <p:cNvPr id="53447" name="Group 149"/>
                <p:cNvGrpSpPr>
                  <a:grpSpLocks/>
                </p:cNvGrpSpPr>
                <p:nvPr/>
              </p:nvGrpSpPr>
              <p:grpSpPr bwMode="auto">
                <a:xfrm>
                  <a:off x="2934" y="3153"/>
                  <a:ext cx="68" cy="65"/>
                  <a:chOff x="2934" y="3153"/>
                  <a:chExt cx="68" cy="65"/>
                </a:xfrm>
              </p:grpSpPr>
              <p:grpSp>
                <p:nvGrpSpPr>
                  <p:cNvPr id="53449" name="Group 150"/>
                  <p:cNvGrpSpPr>
                    <a:grpSpLocks/>
                  </p:cNvGrpSpPr>
                  <p:nvPr/>
                </p:nvGrpSpPr>
                <p:grpSpPr bwMode="auto">
                  <a:xfrm>
                    <a:off x="2934" y="3181"/>
                    <a:ext cx="34" cy="37"/>
                    <a:chOff x="2934" y="3181"/>
                    <a:chExt cx="34" cy="37"/>
                  </a:xfrm>
                </p:grpSpPr>
                <p:sp>
                  <p:nvSpPr>
                    <p:cNvPr id="53451" name="Oval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34" y="3181"/>
                      <a:ext cx="34" cy="37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  <p:sp>
                  <p:nvSpPr>
                    <p:cNvPr id="53452" name="Oval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34" y="3181"/>
                      <a:ext cx="34" cy="37"/>
                    </a:xfrm>
                    <a:prstGeom prst="ellipse">
                      <a:avLst/>
                    </a:prstGeom>
                    <a:noFill/>
                    <a:ln w="12700" cap="rnd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en-US" sz="1800">
                        <a:solidFill>
                          <a:prstClr val="black"/>
                        </a:solidFill>
                        <a:latin typeface="Calibri" pitchFamily="34" charset="0"/>
                        <a:ea typeface="+mn-ea"/>
                      </a:endParaRPr>
                    </a:p>
                  </p:txBody>
                </p:sp>
              </p:grpSp>
              <p:sp>
                <p:nvSpPr>
                  <p:cNvPr id="53450" name="Line 15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37" y="3153"/>
                    <a:ext cx="65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GB" sz="1800">
                      <a:solidFill>
                        <a:prstClr val="black"/>
                      </a:solidFill>
                      <a:latin typeface="Calibri"/>
                      <a:ea typeface="+mn-ea"/>
                    </a:endParaRPr>
                  </a:p>
                </p:txBody>
              </p:sp>
            </p:grpSp>
            <p:sp>
              <p:nvSpPr>
                <p:cNvPr id="53448" name="Freeform 154"/>
                <p:cNvSpPr>
                  <a:spLocks/>
                </p:cNvSpPr>
                <p:nvPr/>
              </p:nvSpPr>
              <p:spPr bwMode="auto">
                <a:xfrm>
                  <a:off x="2952" y="2957"/>
                  <a:ext cx="135" cy="253"/>
                </a:xfrm>
                <a:custGeom>
                  <a:avLst/>
                  <a:gdLst>
                    <a:gd name="T0" fmla="*/ 80 w 135"/>
                    <a:gd name="T1" fmla="*/ 67 h 253"/>
                    <a:gd name="T2" fmla="*/ 8 w 135"/>
                    <a:gd name="T3" fmla="*/ 45 h 253"/>
                    <a:gd name="T4" fmla="*/ 36 w 135"/>
                    <a:gd name="T5" fmla="*/ 17 h 253"/>
                    <a:gd name="T6" fmla="*/ 55 w 135"/>
                    <a:gd name="T7" fmla="*/ 49 h 253"/>
                    <a:gd name="T8" fmla="*/ 77 w 135"/>
                    <a:gd name="T9" fmla="*/ 72 h 253"/>
                    <a:gd name="T10" fmla="*/ 83 w 135"/>
                    <a:gd name="T11" fmla="*/ 86 h 253"/>
                    <a:gd name="T12" fmla="*/ 91 w 135"/>
                    <a:gd name="T13" fmla="*/ 94 h 253"/>
                    <a:gd name="T14" fmla="*/ 102 w 135"/>
                    <a:gd name="T15" fmla="*/ 112 h 253"/>
                    <a:gd name="T16" fmla="*/ 124 w 135"/>
                    <a:gd name="T17" fmla="*/ 126 h 253"/>
                    <a:gd name="T18" fmla="*/ 86 w 135"/>
                    <a:gd name="T19" fmla="*/ 144 h 253"/>
                    <a:gd name="T20" fmla="*/ 39 w 135"/>
                    <a:gd name="T21" fmla="*/ 153 h 253"/>
                    <a:gd name="T22" fmla="*/ 47 w 135"/>
                    <a:gd name="T23" fmla="*/ 162 h 253"/>
                    <a:gd name="T24" fmla="*/ 63 w 135"/>
                    <a:gd name="T25" fmla="*/ 171 h 253"/>
                    <a:gd name="T26" fmla="*/ 74 w 135"/>
                    <a:gd name="T27" fmla="*/ 198 h 253"/>
                    <a:gd name="T28" fmla="*/ 63 w 135"/>
                    <a:gd name="T29" fmla="*/ 221 h 253"/>
                    <a:gd name="T30" fmla="*/ 39 w 135"/>
                    <a:gd name="T31" fmla="*/ 252 h 253"/>
                    <a:gd name="T32" fmla="*/ 0 w 135"/>
                    <a:gd name="T33" fmla="*/ 234 h 253"/>
                    <a:gd name="T34" fmla="*/ 20 w 135"/>
                    <a:gd name="T35" fmla="*/ 171 h 253"/>
                    <a:gd name="T36" fmla="*/ 61 w 135"/>
                    <a:gd name="T37" fmla="*/ 139 h 253"/>
                    <a:gd name="T38" fmla="*/ 124 w 135"/>
                    <a:gd name="T39" fmla="*/ 135 h 253"/>
                    <a:gd name="T40" fmla="*/ 135 w 135"/>
                    <a:gd name="T41" fmla="*/ 130 h 253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5"/>
                    <a:gd name="T64" fmla="*/ 0 h 253"/>
                    <a:gd name="T65" fmla="*/ 135 w 135"/>
                    <a:gd name="T66" fmla="*/ 253 h 253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5" h="253">
                      <a:moveTo>
                        <a:pt x="80" y="67"/>
                      </a:moveTo>
                      <a:cubicBezTo>
                        <a:pt x="53" y="65"/>
                        <a:pt x="24" y="82"/>
                        <a:pt x="8" y="45"/>
                      </a:cubicBezTo>
                      <a:cubicBezTo>
                        <a:pt x="0" y="0"/>
                        <a:pt x="11" y="14"/>
                        <a:pt x="36" y="17"/>
                      </a:cubicBezTo>
                      <a:cubicBezTo>
                        <a:pt x="46" y="28"/>
                        <a:pt x="45" y="39"/>
                        <a:pt x="55" y="49"/>
                      </a:cubicBezTo>
                      <a:cubicBezTo>
                        <a:pt x="62" y="66"/>
                        <a:pt x="66" y="65"/>
                        <a:pt x="77" y="72"/>
                      </a:cubicBezTo>
                      <a:cubicBezTo>
                        <a:pt x="79" y="76"/>
                        <a:pt x="80" y="82"/>
                        <a:pt x="83" y="86"/>
                      </a:cubicBezTo>
                      <a:cubicBezTo>
                        <a:pt x="85" y="89"/>
                        <a:pt x="89" y="90"/>
                        <a:pt x="91" y="94"/>
                      </a:cubicBezTo>
                      <a:cubicBezTo>
                        <a:pt x="102" y="116"/>
                        <a:pt x="83" y="103"/>
                        <a:pt x="102" y="112"/>
                      </a:cubicBezTo>
                      <a:cubicBezTo>
                        <a:pt x="115" y="105"/>
                        <a:pt x="119" y="103"/>
                        <a:pt x="124" y="126"/>
                      </a:cubicBezTo>
                      <a:cubicBezTo>
                        <a:pt x="111" y="133"/>
                        <a:pt x="99" y="137"/>
                        <a:pt x="86" y="144"/>
                      </a:cubicBezTo>
                      <a:cubicBezTo>
                        <a:pt x="67" y="140"/>
                        <a:pt x="55" y="135"/>
                        <a:pt x="39" y="153"/>
                      </a:cubicBezTo>
                      <a:cubicBezTo>
                        <a:pt x="42" y="156"/>
                        <a:pt x="44" y="160"/>
                        <a:pt x="47" y="162"/>
                      </a:cubicBezTo>
                      <a:cubicBezTo>
                        <a:pt x="52" y="166"/>
                        <a:pt x="63" y="171"/>
                        <a:pt x="63" y="171"/>
                      </a:cubicBezTo>
                      <a:cubicBezTo>
                        <a:pt x="67" y="180"/>
                        <a:pt x="76" y="188"/>
                        <a:pt x="74" y="198"/>
                      </a:cubicBezTo>
                      <a:cubicBezTo>
                        <a:pt x="69" y="223"/>
                        <a:pt x="76" y="203"/>
                        <a:pt x="63" y="221"/>
                      </a:cubicBezTo>
                      <a:cubicBezTo>
                        <a:pt x="41" y="253"/>
                        <a:pt x="56" y="243"/>
                        <a:pt x="39" y="252"/>
                      </a:cubicBezTo>
                      <a:cubicBezTo>
                        <a:pt x="21" y="249"/>
                        <a:pt x="14" y="250"/>
                        <a:pt x="0" y="234"/>
                      </a:cubicBezTo>
                      <a:cubicBezTo>
                        <a:pt x="3" y="194"/>
                        <a:pt x="2" y="192"/>
                        <a:pt x="20" y="171"/>
                      </a:cubicBezTo>
                      <a:cubicBezTo>
                        <a:pt x="28" y="148"/>
                        <a:pt x="46" y="148"/>
                        <a:pt x="61" y="139"/>
                      </a:cubicBezTo>
                      <a:cubicBezTo>
                        <a:pt x="95" y="143"/>
                        <a:pt x="96" y="143"/>
                        <a:pt x="124" y="135"/>
                      </a:cubicBezTo>
                      <a:cubicBezTo>
                        <a:pt x="133" y="130"/>
                        <a:pt x="129" y="130"/>
                        <a:pt x="135" y="130"/>
                      </a:cubicBezTo>
                    </a:path>
                  </a:pathLst>
                </a:custGeom>
                <a:noFill/>
                <a:ln w="12700">
                  <a:solidFill>
                    <a:srgbClr val="96969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</p:grpSp>
        <p:grpSp>
          <p:nvGrpSpPr>
            <p:cNvPr id="53259" name="Group 155"/>
            <p:cNvGrpSpPr>
              <a:grpSpLocks/>
            </p:cNvGrpSpPr>
            <p:nvPr/>
          </p:nvGrpSpPr>
          <p:grpSpPr bwMode="auto">
            <a:xfrm>
              <a:off x="2867" y="1877"/>
              <a:ext cx="272" cy="1396"/>
              <a:chOff x="2902" y="2383"/>
              <a:chExt cx="170" cy="871"/>
            </a:xfrm>
          </p:grpSpPr>
          <p:sp>
            <p:nvSpPr>
              <p:cNvPr id="53426" name="Freeform 156"/>
              <p:cNvSpPr>
                <a:spLocks noEditPoints="1"/>
              </p:cNvSpPr>
              <p:nvPr/>
            </p:nvSpPr>
            <p:spPr bwMode="auto">
              <a:xfrm>
                <a:off x="2902" y="3187"/>
                <a:ext cx="170" cy="67"/>
              </a:xfrm>
              <a:custGeom>
                <a:avLst/>
                <a:gdLst>
                  <a:gd name="T0" fmla="*/ 0 w 2833"/>
                  <a:gd name="T1" fmla="*/ 0 h 1111"/>
                  <a:gd name="T2" fmla="*/ 0 w 2833"/>
                  <a:gd name="T3" fmla="*/ 0 h 1111"/>
                  <a:gd name="T4" fmla="*/ 0 w 2833"/>
                  <a:gd name="T5" fmla="*/ 0 h 1111"/>
                  <a:gd name="T6" fmla="*/ 0 w 2833"/>
                  <a:gd name="T7" fmla="*/ 0 h 1111"/>
                  <a:gd name="T8" fmla="*/ 0 w 2833"/>
                  <a:gd name="T9" fmla="*/ 0 h 1111"/>
                  <a:gd name="T10" fmla="*/ 0 w 2833"/>
                  <a:gd name="T11" fmla="*/ 0 h 1111"/>
                  <a:gd name="T12" fmla="*/ 0 w 2833"/>
                  <a:gd name="T13" fmla="*/ 0 h 1111"/>
                  <a:gd name="T14" fmla="*/ 0 w 2833"/>
                  <a:gd name="T15" fmla="*/ 0 h 1111"/>
                  <a:gd name="T16" fmla="*/ 0 w 2833"/>
                  <a:gd name="T17" fmla="*/ 0 h 1111"/>
                  <a:gd name="T18" fmla="*/ 0 w 2833"/>
                  <a:gd name="T19" fmla="*/ 0 h 1111"/>
                  <a:gd name="T20" fmla="*/ 0 w 2833"/>
                  <a:gd name="T21" fmla="*/ 0 h 1111"/>
                  <a:gd name="T22" fmla="*/ 0 w 2833"/>
                  <a:gd name="T23" fmla="*/ 0 h 1111"/>
                  <a:gd name="T24" fmla="*/ 0 w 2833"/>
                  <a:gd name="T25" fmla="*/ 0 h 1111"/>
                  <a:gd name="T26" fmla="*/ 0 w 2833"/>
                  <a:gd name="T27" fmla="*/ 0 h 1111"/>
                  <a:gd name="T28" fmla="*/ 0 w 2833"/>
                  <a:gd name="T29" fmla="*/ 0 h 1111"/>
                  <a:gd name="T30" fmla="*/ 0 w 2833"/>
                  <a:gd name="T31" fmla="*/ 0 h 1111"/>
                  <a:gd name="T32" fmla="*/ 0 w 2833"/>
                  <a:gd name="T33" fmla="*/ 0 h 1111"/>
                  <a:gd name="T34" fmla="*/ 0 w 2833"/>
                  <a:gd name="T35" fmla="*/ 0 h 1111"/>
                  <a:gd name="T36" fmla="*/ 0 w 2833"/>
                  <a:gd name="T37" fmla="*/ 0 h 1111"/>
                  <a:gd name="T38" fmla="*/ 0 w 2833"/>
                  <a:gd name="T39" fmla="*/ 0 h 1111"/>
                  <a:gd name="T40" fmla="*/ 0 w 2833"/>
                  <a:gd name="T41" fmla="*/ 0 h 1111"/>
                  <a:gd name="T42" fmla="*/ 0 w 2833"/>
                  <a:gd name="T43" fmla="*/ 0 h 1111"/>
                  <a:gd name="T44" fmla="*/ 0 w 2833"/>
                  <a:gd name="T45" fmla="*/ 0 h 1111"/>
                  <a:gd name="T46" fmla="*/ 0 w 2833"/>
                  <a:gd name="T47" fmla="*/ 0 h 1111"/>
                  <a:gd name="T48" fmla="*/ 0 w 2833"/>
                  <a:gd name="T49" fmla="*/ 0 h 1111"/>
                  <a:gd name="T50" fmla="*/ 0 w 2833"/>
                  <a:gd name="T51" fmla="*/ 0 h 1111"/>
                  <a:gd name="T52" fmla="*/ 0 w 2833"/>
                  <a:gd name="T53" fmla="*/ 0 h 1111"/>
                  <a:gd name="T54" fmla="*/ 0 w 2833"/>
                  <a:gd name="T55" fmla="*/ 0 h 1111"/>
                  <a:gd name="T56" fmla="*/ 0 w 2833"/>
                  <a:gd name="T57" fmla="*/ 0 h 1111"/>
                  <a:gd name="T58" fmla="*/ 0 w 2833"/>
                  <a:gd name="T59" fmla="*/ 0 h 1111"/>
                  <a:gd name="T60" fmla="*/ 0 w 2833"/>
                  <a:gd name="T61" fmla="*/ 0 h 1111"/>
                  <a:gd name="T62" fmla="*/ 0 w 2833"/>
                  <a:gd name="T63" fmla="*/ 0 h 1111"/>
                  <a:gd name="T64" fmla="*/ 0 w 2833"/>
                  <a:gd name="T65" fmla="*/ 0 h 1111"/>
                  <a:gd name="T66" fmla="*/ 0 w 2833"/>
                  <a:gd name="T67" fmla="*/ 0 h 1111"/>
                  <a:gd name="T68" fmla="*/ 0 w 2833"/>
                  <a:gd name="T69" fmla="*/ 0 h 1111"/>
                  <a:gd name="T70" fmla="*/ 0 w 2833"/>
                  <a:gd name="T71" fmla="*/ 0 h 1111"/>
                  <a:gd name="T72" fmla="*/ 0 w 2833"/>
                  <a:gd name="T73" fmla="*/ 0 h 1111"/>
                  <a:gd name="T74" fmla="*/ 0 w 2833"/>
                  <a:gd name="T75" fmla="*/ 0 h 1111"/>
                  <a:gd name="T76" fmla="*/ 0 w 2833"/>
                  <a:gd name="T77" fmla="*/ 0 h 1111"/>
                  <a:gd name="T78" fmla="*/ 0 w 2833"/>
                  <a:gd name="T79" fmla="*/ 0 h 1111"/>
                  <a:gd name="T80" fmla="*/ 0 w 2833"/>
                  <a:gd name="T81" fmla="*/ 0 h 1111"/>
                  <a:gd name="T82" fmla="*/ 0 w 2833"/>
                  <a:gd name="T83" fmla="*/ 0 h 1111"/>
                  <a:gd name="T84" fmla="*/ 0 w 2833"/>
                  <a:gd name="T85" fmla="*/ 0 h 1111"/>
                  <a:gd name="T86" fmla="*/ 0 w 2833"/>
                  <a:gd name="T87" fmla="*/ 0 h 1111"/>
                  <a:gd name="T88" fmla="*/ 0 w 2833"/>
                  <a:gd name="T89" fmla="*/ 0 h 1111"/>
                  <a:gd name="T90" fmla="*/ 0 w 2833"/>
                  <a:gd name="T91" fmla="*/ 0 h 1111"/>
                  <a:gd name="T92" fmla="*/ 0 w 2833"/>
                  <a:gd name="T93" fmla="*/ 0 h 111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833"/>
                  <a:gd name="T142" fmla="*/ 0 h 1111"/>
                  <a:gd name="T143" fmla="*/ 2833 w 2833"/>
                  <a:gd name="T144" fmla="*/ 1111 h 111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833" h="1111">
                    <a:moveTo>
                      <a:pt x="7" y="613"/>
                    </a:moveTo>
                    <a:lnTo>
                      <a:pt x="0" y="563"/>
                    </a:lnTo>
                    <a:cubicBezTo>
                      <a:pt x="0" y="557"/>
                      <a:pt x="0" y="550"/>
                      <a:pt x="0" y="544"/>
                    </a:cubicBezTo>
                    <a:lnTo>
                      <a:pt x="7" y="494"/>
                    </a:lnTo>
                    <a:cubicBezTo>
                      <a:pt x="8" y="489"/>
                      <a:pt x="10" y="483"/>
                      <a:pt x="12" y="478"/>
                    </a:cubicBezTo>
                    <a:lnTo>
                      <a:pt x="32" y="429"/>
                    </a:lnTo>
                    <a:cubicBezTo>
                      <a:pt x="34" y="424"/>
                      <a:pt x="36" y="420"/>
                      <a:pt x="39" y="415"/>
                    </a:cubicBezTo>
                    <a:lnTo>
                      <a:pt x="73" y="368"/>
                    </a:lnTo>
                    <a:cubicBezTo>
                      <a:pt x="76" y="366"/>
                      <a:pt x="78" y="363"/>
                      <a:pt x="80" y="360"/>
                    </a:cubicBezTo>
                    <a:lnTo>
                      <a:pt x="125" y="315"/>
                    </a:lnTo>
                    <a:lnTo>
                      <a:pt x="189" y="266"/>
                    </a:lnTo>
                    <a:lnTo>
                      <a:pt x="264" y="222"/>
                    </a:lnTo>
                    <a:lnTo>
                      <a:pt x="345" y="182"/>
                    </a:lnTo>
                    <a:lnTo>
                      <a:pt x="370" y="172"/>
                    </a:lnTo>
                    <a:lnTo>
                      <a:pt x="419" y="295"/>
                    </a:lnTo>
                    <a:lnTo>
                      <a:pt x="404" y="301"/>
                    </a:lnTo>
                    <a:lnTo>
                      <a:pt x="331" y="337"/>
                    </a:lnTo>
                    <a:lnTo>
                      <a:pt x="270" y="373"/>
                    </a:lnTo>
                    <a:lnTo>
                      <a:pt x="220" y="410"/>
                    </a:lnTo>
                    <a:lnTo>
                      <a:pt x="175" y="455"/>
                    </a:lnTo>
                    <a:lnTo>
                      <a:pt x="181" y="447"/>
                    </a:lnTo>
                    <a:lnTo>
                      <a:pt x="147" y="494"/>
                    </a:lnTo>
                    <a:lnTo>
                      <a:pt x="155" y="480"/>
                    </a:lnTo>
                    <a:lnTo>
                      <a:pt x="135" y="529"/>
                    </a:lnTo>
                    <a:lnTo>
                      <a:pt x="139" y="513"/>
                    </a:lnTo>
                    <a:lnTo>
                      <a:pt x="132" y="563"/>
                    </a:lnTo>
                    <a:lnTo>
                      <a:pt x="132" y="544"/>
                    </a:lnTo>
                    <a:lnTo>
                      <a:pt x="139" y="594"/>
                    </a:lnTo>
                    <a:lnTo>
                      <a:pt x="7" y="613"/>
                    </a:lnTo>
                    <a:close/>
                    <a:moveTo>
                      <a:pt x="767" y="55"/>
                    </a:moveTo>
                    <a:lnTo>
                      <a:pt x="880" y="36"/>
                    </a:lnTo>
                    <a:lnTo>
                      <a:pt x="1006" y="18"/>
                    </a:lnTo>
                    <a:lnTo>
                      <a:pt x="1138" y="6"/>
                    </a:lnTo>
                    <a:lnTo>
                      <a:pt x="1305" y="0"/>
                    </a:lnTo>
                    <a:lnTo>
                      <a:pt x="1310" y="133"/>
                    </a:lnTo>
                    <a:lnTo>
                      <a:pt x="1151" y="139"/>
                    </a:lnTo>
                    <a:lnTo>
                      <a:pt x="1025" y="151"/>
                    </a:lnTo>
                    <a:lnTo>
                      <a:pt x="903" y="167"/>
                    </a:lnTo>
                    <a:lnTo>
                      <a:pt x="789" y="186"/>
                    </a:lnTo>
                    <a:lnTo>
                      <a:pt x="767" y="55"/>
                    </a:lnTo>
                    <a:close/>
                    <a:moveTo>
                      <a:pt x="1713" y="8"/>
                    </a:moveTo>
                    <a:lnTo>
                      <a:pt x="1825" y="18"/>
                    </a:lnTo>
                    <a:lnTo>
                      <a:pt x="1952" y="35"/>
                    </a:lnTo>
                    <a:lnTo>
                      <a:pt x="2072" y="56"/>
                    </a:lnTo>
                    <a:lnTo>
                      <a:pt x="2186" y="81"/>
                    </a:lnTo>
                    <a:lnTo>
                      <a:pt x="2250" y="98"/>
                    </a:lnTo>
                    <a:lnTo>
                      <a:pt x="2215" y="227"/>
                    </a:lnTo>
                    <a:lnTo>
                      <a:pt x="2157" y="212"/>
                    </a:lnTo>
                    <a:lnTo>
                      <a:pt x="2049" y="187"/>
                    </a:lnTo>
                    <a:lnTo>
                      <a:pt x="1933" y="168"/>
                    </a:lnTo>
                    <a:lnTo>
                      <a:pt x="1812" y="151"/>
                    </a:lnTo>
                    <a:lnTo>
                      <a:pt x="1701" y="141"/>
                    </a:lnTo>
                    <a:lnTo>
                      <a:pt x="1713" y="8"/>
                    </a:lnTo>
                    <a:close/>
                    <a:moveTo>
                      <a:pt x="2634" y="260"/>
                    </a:moveTo>
                    <a:lnTo>
                      <a:pt x="2638" y="262"/>
                    </a:lnTo>
                    <a:lnTo>
                      <a:pt x="2701" y="309"/>
                    </a:lnTo>
                    <a:lnTo>
                      <a:pt x="2753" y="360"/>
                    </a:lnTo>
                    <a:cubicBezTo>
                      <a:pt x="2755" y="363"/>
                      <a:pt x="2757" y="366"/>
                      <a:pt x="2759" y="368"/>
                    </a:cubicBezTo>
                    <a:lnTo>
                      <a:pt x="2793" y="415"/>
                    </a:lnTo>
                    <a:cubicBezTo>
                      <a:pt x="2797" y="420"/>
                      <a:pt x="2799" y="424"/>
                      <a:pt x="2801" y="429"/>
                    </a:cubicBezTo>
                    <a:lnTo>
                      <a:pt x="2821" y="478"/>
                    </a:lnTo>
                    <a:cubicBezTo>
                      <a:pt x="2823" y="483"/>
                      <a:pt x="2825" y="489"/>
                      <a:pt x="2825" y="494"/>
                    </a:cubicBezTo>
                    <a:lnTo>
                      <a:pt x="2832" y="544"/>
                    </a:lnTo>
                    <a:cubicBezTo>
                      <a:pt x="2833" y="550"/>
                      <a:pt x="2833" y="557"/>
                      <a:pt x="2832" y="563"/>
                    </a:cubicBezTo>
                    <a:lnTo>
                      <a:pt x="2825" y="613"/>
                    </a:lnTo>
                    <a:cubicBezTo>
                      <a:pt x="2825" y="618"/>
                      <a:pt x="2823" y="624"/>
                      <a:pt x="2821" y="629"/>
                    </a:cubicBezTo>
                    <a:lnTo>
                      <a:pt x="2801" y="678"/>
                    </a:lnTo>
                    <a:cubicBezTo>
                      <a:pt x="2799" y="683"/>
                      <a:pt x="2797" y="687"/>
                      <a:pt x="2793" y="692"/>
                    </a:cubicBezTo>
                    <a:lnTo>
                      <a:pt x="2759" y="739"/>
                    </a:lnTo>
                    <a:cubicBezTo>
                      <a:pt x="2758" y="741"/>
                      <a:pt x="2755" y="744"/>
                      <a:pt x="2753" y="746"/>
                    </a:cubicBezTo>
                    <a:lnTo>
                      <a:pt x="2708" y="792"/>
                    </a:lnTo>
                    <a:cubicBezTo>
                      <a:pt x="2706" y="794"/>
                      <a:pt x="2703" y="797"/>
                      <a:pt x="2701" y="799"/>
                    </a:cubicBezTo>
                    <a:lnTo>
                      <a:pt x="2695" y="803"/>
                    </a:lnTo>
                    <a:lnTo>
                      <a:pt x="2615" y="696"/>
                    </a:lnTo>
                    <a:lnTo>
                      <a:pt x="2620" y="692"/>
                    </a:lnTo>
                    <a:lnTo>
                      <a:pt x="2613" y="699"/>
                    </a:lnTo>
                    <a:lnTo>
                      <a:pt x="2658" y="653"/>
                    </a:lnTo>
                    <a:lnTo>
                      <a:pt x="2651" y="660"/>
                    </a:lnTo>
                    <a:lnTo>
                      <a:pt x="2685" y="613"/>
                    </a:lnTo>
                    <a:lnTo>
                      <a:pt x="2678" y="627"/>
                    </a:lnTo>
                    <a:lnTo>
                      <a:pt x="2698" y="578"/>
                    </a:lnTo>
                    <a:lnTo>
                      <a:pt x="2693" y="594"/>
                    </a:lnTo>
                    <a:lnTo>
                      <a:pt x="2700" y="544"/>
                    </a:lnTo>
                    <a:lnTo>
                      <a:pt x="2700" y="563"/>
                    </a:lnTo>
                    <a:lnTo>
                      <a:pt x="2693" y="513"/>
                    </a:lnTo>
                    <a:lnTo>
                      <a:pt x="2698" y="529"/>
                    </a:lnTo>
                    <a:lnTo>
                      <a:pt x="2678" y="480"/>
                    </a:lnTo>
                    <a:lnTo>
                      <a:pt x="2685" y="494"/>
                    </a:lnTo>
                    <a:lnTo>
                      <a:pt x="2651" y="447"/>
                    </a:lnTo>
                    <a:lnTo>
                      <a:pt x="2658" y="455"/>
                    </a:lnTo>
                    <a:lnTo>
                      <a:pt x="2620" y="416"/>
                    </a:lnTo>
                    <a:lnTo>
                      <a:pt x="2569" y="377"/>
                    </a:lnTo>
                    <a:lnTo>
                      <a:pt x="2565" y="374"/>
                    </a:lnTo>
                    <a:lnTo>
                      <a:pt x="2634" y="260"/>
                    </a:lnTo>
                    <a:close/>
                    <a:moveTo>
                      <a:pt x="2320" y="989"/>
                    </a:moveTo>
                    <a:lnTo>
                      <a:pt x="2297" y="997"/>
                    </a:lnTo>
                    <a:lnTo>
                      <a:pt x="2189" y="1026"/>
                    </a:lnTo>
                    <a:lnTo>
                      <a:pt x="2075" y="1052"/>
                    </a:lnTo>
                    <a:lnTo>
                      <a:pt x="1954" y="1072"/>
                    </a:lnTo>
                    <a:lnTo>
                      <a:pt x="1828" y="1090"/>
                    </a:lnTo>
                    <a:lnTo>
                      <a:pt x="1782" y="1094"/>
                    </a:lnTo>
                    <a:lnTo>
                      <a:pt x="1770" y="961"/>
                    </a:lnTo>
                    <a:lnTo>
                      <a:pt x="1809" y="957"/>
                    </a:lnTo>
                    <a:lnTo>
                      <a:pt x="1931" y="941"/>
                    </a:lnTo>
                    <a:lnTo>
                      <a:pt x="2046" y="921"/>
                    </a:lnTo>
                    <a:lnTo>
                      <a:pt x="2154" y="897"/>
                    </a:lnTo>
                    <a:lnTo>
                      <a:pt x="2254" y="870"/>
                    </a:lnTo>
                    <a:lnTo>
                      <a:pt x="2278" y="862"/>
                    </a:lnTo>
                    <a:lnTo>
                      <a:pt x="2320" y="989"/>
                    </a:lnTo>
                    <a:close/>
                    <a:moveTo>
                      <a:pt x="1374" y="1111"/>
                    </a:moveTo>
                    <a:lnTo>
                      <a:pt x="1142" y="1102"/>
                    </a:lnTo>
                    <a:lnTo>
                      <a:pt x="1009" y="1090"/>
                    </a:lnTo>
                    <a:lnTo>
                      <a:pt x="882" y="1073"/>
                    </a:lnTo>
                    <a:lnTo>
                      <a:pt x="835" y="1064"/>
                    </a:lnTo>
                    <a:lnTo>
                      <a:pt x="857" y="933"/>
                    </a:lnTo>
                    <a:lnTo>
                      <a:pt x="901" y="940"/>
                    </a:lnTo>
                    <a:lnTo>
                      <a:pt x="1022" y="957"/>
                    </a:lnTo>
                    <a:lnTo>
                      <a:pt x="1147" y="969"/>
                    </a:lnTo>
                    <a:lnTo>
                      <a:pt x="1379" y="977"/>
                    </a:lnTo>
                    <a:lnTo>
                      <a:pt x="1374" y="1111"/>
                    </a:lnTo>
                    <a:close/>
                    <a:moveTo>
                      <a:pt x="434" y="962"/>
                    </a:moveTo>
                    <a:lnTo>
                      <a:pt x="350" y="928"/>
                    </a:lnTo>
                    <a:lnTo>
                      <a:pt x="268" y="888"/>
                    </a:lnTo>
                    <a:lnTo>
                      <a:pt x="196" y="846"/>
                    </a:lnTo>
                    <a:lnTo>
                      <a:pt x="132" y="799"/>
                    </a:lnTo>
                    <a:cubicBezTo>
                      <a:pt x="130" y="797"/>
                      <a:pt x="127" y="794"/>
                      <a:pt x="125" y="792"/>
                    </a:cubicBezTo>
                    <a:lnTo>
                      <a:pt x="80" y="746"/>
                    </a:lnTo>
                    <a:cubicBezTo>
                      <a:pt x="78" y="744"/>
                      <a:pt x="75" y="741"/>
                      <a:pt x="73" y="739"/>
                    </a:cubicBezTo>
                    <a:lnTo>
                      <a:pt x="39" y="692"/>
                    </a:lnTo>
                    <a:cubicBezTo>
                      <a:pt x="36" y="687"/>
                      <a:pt x="34" y="683"/>
                      <a:pt x="32" y="678"/>
                    </a:cubicBezTo>
                    <a:lnTo>
                      <a:pt x="12" y="629"/>
                    </a:lnTo>
                    <a:lnTo>
                      <a:pt x="135" y="578"/>
                    </a:lnTo>
                    <a:lnTo>
                      <a:pt x="155" y="627"/>
                    </a:lnTo>
                    <a:lnTo>
                      <a:pt x="147" y="613"/>
                    </a:lnTo>
                    <a:lnTo>
                      <a:pt x="181" y="660"/>
                    </a:lnTo>
                    <a:lnTo>
                      <a:pt x="175" y="653"/>
                    </a:lnTo>
                    <a:lnTo>
                      <a:pt x="220" y="699"/>
                    </a:lnTo>
                    <a:lnTo>
                      <a:pt x="213" y="692"/>
                    </a:lnTo>
                    <a:lnTo>
                      <a:pt x="263" y="731"/>
                    </a:lnTo>
                    <a:lnTo>
                      <a:pt x="327" y="769"/>
                    </a:lnTo>
                    <a:lnTo>
                      <a:pt x="399" y="805"/>
                    </a:lnTo>
                    <a:lnTo>
                      <a:pt x="484" y="838"/>
                    </a:lnTo>
                    <a:lnTo>
                      <a:pt x="434" y="962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427" name="Freeform 157"/>
              <p:cNvSpPr>
                <a:spLocks noEditPoints="1"/>
              </p:cNvSpPr>
              <p:nvPr/>
            </p:nvSpPr>
            <p:spPr bwMode="auto">
              <a:xfrm>
                <a:off x="2902" y="2383"/>
                <a:ext cx="170" cy="67"/>
              </a:xfrm>
              <a:custGeom>
                <a:avLst/>
                <a:gdLst>
                  <a:gd name="T0" fmla="*/ 0 w 2833"/>
                  <a:gd name="T1" fmla="*/ 0 h 1111"/>
                  <a:gd name="T2" fmla="*/ 0 w 2833"/>
                  <a:gd name="T3" fmla="*/ 0 h 1111"/>
                  <a:gd name="T4" fmla="*/ 0 w 2833"/>
                  <a:gd name="T5" fmla="*/ 0 h 1111"/>
                  <a:gd name="T6" fmla="*/ 0 w 2833"/>
                  <a:gd name="T7" fmla="*/ 0 h 1111"/>
                  <a:gd name="T8" fmla="*/ 0 w 2833"/>
                  <a:gd name="T9" fmla="*/ 0 h 1111"/>
                  <a:gd name="T10" fmla="*/ 0 w 2833"/>
                  <a:gd name="T11" fmla="*/ 0 h 1111"/>
                  <a:gd name="T12" fmla="*/ 0 w 2833"/>
                  <a:gd name="T13" fmla="*/ 0 h 1111"/>
                  <a:gd name="T14" fmla="*/ 0 w 2833"/>
                  <a:gd name="T15" fmla="*/ 0 h 1111"/>
                  <a:gd name="T16" fmla="*/ 0 w 2833"/>
                  <a:gd name="T17" fmla="*/ 0 h 1111"/>
                  <a:gd name="T18" fmla="*/ 0 w 2833"/>
                  <a:gd name="T19" fmla="*/ 0 h 1111"/>
                  <a:gd name="T20" fmla="*/ 0 w 2833"/>
                  <a:gd name="T21" fmla="*/ 0 h 1111"/>
                  <a:gd name="T22" fmla="*/ 0 w 2833"/>
                  <a:gd name="T23" fmla="*/ 0 h 1111"/>
                  <a:gd name="T24" fmla="*/ 0 w 2833"/>
                  <a:gd name="T25" fmla="*/ 0 h 1111"/>
                  <a:gd name="T26" fmla="*/ 0 w 2833"/>
                  <a:gd name="T27" fmla="*/ 0 h 1111"/>
                  <a:gd name="T28" fmla="*/ 0 w 2833"/>
                  <a:gd name="T29" fmla="*/ 0 h 1111"/>
                  <a:gd name="T30" fmla="*/ 0 w 2833"/>
                  <a:gd name="T31" fmla="*/ 0 h 1111"/>
                  <a:gd name="T32" fmla="*/ 0 w 2833"/>
                  <a:gd name="T33" fmla="*/ 0 h 1111"/>
                  <a:gd name="T34" fmla="*/ 0 w 2833"/>
                  <a:gd name="T35" fmla="*/ 0 h 1111"/>
                  <a:gd name="T36" fmla="*/ 0 w 2833"/>
                  <a:gd name="T37" fmla="*/ 0 h 1111"/>
                  <a:gd name="T38" fmla="*/ 0 w 2833"/>
                  <a:gd name="T39" fmla="*/ 0 h 1111"/>
                  <a:gd name="T40" fmla="*/ 0 w 2833"/>
                  <a:gd name="T41" fmla="*/ 0 h 1111"/>
                  <a:gd name="T42" fmla="*/ 0 w 2833"/>
                  <a:gd name="T43" fmla="*/ 0 h 1111"/>
                  <a:gd name="T44" fmla="*/ 0 w 2833"/>
                  <a:gd name="T45" fmla="*/ 0 h 1111"/>
                  <a:gd name="T46" fmla="*/ 0 w 2833"/>
                  <a:gd name="T47" fmla="*/ 0 h 1111"/>
                  <a:gd name="T48" fmla="*/ 0 w 2833"/>
                  <a:gd name="T49" fmla="*/ 0 h 1111"/>
                  <a:gd name="T50" fmla="*/ 0 w 2833"/>
                  <a:gd name="T51" fmla="*/ 0 h 1111"/>
                  <a:gd name="T52" fmla="*/ 0 w 2833"/>
                  <a:gd name="T53" fmla="*/ 0 h 1111"/>
                  <a:gd name="T54" fmla="*/ 0 w 2833"/>
                  <a:gd name="T55" fmla="*/ 0 h 1111"/>
                  <a:gd name="T56" fmla="*/ 0 w 2833"/>
                  <a:gd name="T57" fmla="*/ 0 h 1111"/>
                  <a:gd name="T58" fmla="*/ 0 w 2833"/>
                  <a:gd name="T59" fmla="*/ 0 h 1111"/>
                  <a:gd name="T60" fmla="*/ 0 w 2833"/>
                  <a:gd name="T61" fmla="*/ 0 h 1111"/>
                  <a:gd name="T62" fmla="*/ 0 w 2833"/>
                  <a:gd name="T63" fmla="*/ 0 h 1111"/>
                  <a:gd name="T64" fmla="*/ 0 w 2833"/>
                  <a:gd name="T65" fmla="*/ 0 h 1111"/>
                  <a:gd name="T66" fmla="*/ 0 w 2833"/>
                  <a:gd name="T67" fmla="*/ 0 h 1111"/>
                  <a:gd name="T68" fmla="*/ 0 w 2833"/>
                  <a:gd name="T69" fmla="*/ 0 h 1111"/>
                  <a:gd name="T70" fmla="*/ 0 w 2833"/>
                  <a:gd name="T71" fmla="*/ 0 h 1111"/>
                  <a:gd name="T72" fmla="*/ 0 w 2833"/>
                  <a:gd name="T73" fmla="*/ 0 h 1111"/>
                  <a:gd name="T74" fmla="*/ 0 w 2833"/>
                  <a:gd name="T75" fmla="*/ 0 h 1111"/>
                  <a:gd name="T76" fmla="*/ 0 w 2833"/>
                  <a:gd name="T77" fmla="*/ 0 h 1111"/>
                  <a:gd name="T78" fmla="*/ 0 w 2833"/>
                  <a:gd name="T79" fmla="*/ 0 h 1111"/>
                  <a:gd name="T80" fmla="*/ 0 w 2833"/>
                  <a:gd name="T81" fmla="*/ 0 h 1111"/>
                  <a:gd name="T82" fmla="*/ 0 w 2833"/>
                  <a:gd name="T83" fmla="*/ 0 h 1111"/>
                  <a:gd name="T84" fmla="*/ 0 w 2833"/>
                  <a:gd name="T85" fmla="*/ 0 h 1111"/>
                  <a:gd name="T86" fmla="*/ 0 w 2833"/>
                  <a:gd name="T87" fmla="*/ 0 h 1111"/>
                  <a:gd name="T88" fmla="*/ 0 w 2833"/>
                  <a:gd name="T89" fmla="*/ 0 h 1111"/>
                  <a:gd name="T90" fmla="*/ 0 w 2833"/>
                  <a:gd name="T91" fmla="*/ 0 h 1111"/>
                  <a:gd name="T92" fmla="*/ 0 w 2833"/>
                  <a:gd name="T93" fmla="*/ 0 h 111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833"/>
                  <a:gd name="T142" fmla="*/ 0 h 1111"/>
                  <a:gd name="T143" fmla="*/ 2833 w 2833"/>
                  <a:gd name="T144" fmla="*/ 1111 h 111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833" h="1111">
                    <a:moveTo>
                      <a:pt x="7" y="614"/>
                    </a:moveTo>
                    <a:lnTo>
                      <a:pt x="0" y="564"/>
                    </a:lnTo>
                    <a:cubicBezTo>
                      <a:pt x="0" y="558"/>
                      <a:pt x="0" y="551"/>
                      <a:pt x="0" y="545"/>
                    </a:cubicBezTo>
                    <a:lnTo>
                      <a:pt x="7" y="495"/>
                    </a:lnTo>
                    <a:cubicBezTo>
                      <a:pt x="8" y="490"/>
                      <a:pt x="10" y="484"/>
                      <a:pt x="12" y="479"/>
                    </a:cubicBezTo>
                    <a:lnTo>
                      <a:pt x="32" y="430"/>
                    </a:lnTo>
                    <a:cubicBezTo>
                      <a:pt x="34" y="425"/>
                      <a:pt x="36" y="421"/>
                      <a:pt x="39" y="416"/>
                    </a:cubicBezTo>
                    <a:lnTo>
                      <a:pt x="73" y="369"/>
                    </a:lnTo>
                    <a:cubicBezTo>
                      <a:pt x="75" y="367"/>
                      <a:pt x="78" y="364"/>
                      <a:pt x="80" y="362"/>
                    </a:cubicBezTo>
                    <a:lnTo>
                      <a:pt x="125" y="316"/>
                    </a:lnTo>
                    <a:cubicBezTo>
                      <a:pt x="127" y="313"/>
                      <a:pt x="130" y="311"/>
                      <a:pt x="132" y="309"/>
                    </a:cubicBezTo>
                    <a:lnTo>
                      <a:pt x="189" y="266"/>
                    </a:lnTo>
                    <a:lnTo>
                      <a:pt x="264" y="222"/>
                    </a:lnTo>
                    <a:lnTo>
                      <a:pt x="345" y="182"/>
                    </a:lnTo>
                    <a:lnTo>
                      <a:pt x="369" y="172"/>
                    </a:lnTo>
                    <a:lnTo>
                      <a:pt x="419" y="296"/>
                    </a:lnTo>
                    <a:lnTo>
                      <a:pt x="404" y="301"/>
                    </a:lnTo>
                    <a:lnTo>
                      <a:pt x="331" y="337"/>
                    </a:lnTo>
                    <a:lnTo>
                      <a:pt x="270" y="373"/>
                    </a:lnTo>
                    <a:lnTo>
                      <a:pt x="213" y="416"/>
                    </a:lnTo>
                    <a:lnTo>
                      <a:pt x="220" y="409"/>
                    </a:lnTo>
                    <a:lnTo>
                      <a:pt x="175" y="455"/>
                    </a:lnTo>
                    <a:lnTo>
                      <a:pt x="181" y="448"/>
                    </a:lnTo>
                    <a:lnTo>
                      <a:pt x="147" y="495"/>
                    </a:lnTo>
                    <a:lnTo>
                      <a:pt x="155" y="481"/>
                    </a:lnTo>
                    <a:lnTo>
                      <a:pt x="135" y="530"/>
                    </a:lnTo>
                    <a:lnTo>
                      <a:pt x="139" y="514"/>
                    </a:lnTo>
                    <a:lnTo>
                      <a:pt x="132" y="564"/>
                    </a:lnTo>
                    <a:lnTo>
                      <a:pt x="132" y="545"/>
                    </a:lnTo>
                    <a:lnTo>
                      <a:pt x="139" y="595"/>
                    </a:lnTo>
                    <a:lnTo>
                      <a:pt x="7" y="614"/>
                    </a:lnTo>
                    <a:close/>
                    <a:moveTo>
                      <a:pt x="766" y="55"/>
                    </a:moveTo>
                    <a:lnTo>
                      <a:pt x="880" y="36"/>
                    </a:lnTo>
                    <a:lnTo>
                      <a:pt x="1006" y="18"/>
                    </a:lnTo>
                    <a:lnTo>
                      <a:pt x="1138" y="6"/>
                    </a:lnTo>
                    <a:lnTo>
                      <a:pt x="1304" y="0"/>
                    </a:lnTo>
                    <a:lnTo>
                      <a:pt x="1309" y="133"/>
                    </a:lnTo>
                    <a:lnTo>
                      <a:pt x="1151" y="139"/>
                    </a:lnTo>
                    <a:lnTo>
                      <a:pt x="1025" y="151"/>
                    </a:lnTo>
                    <a:lnTo>
                      <a:pt x="903" y="167"/>
                    </a:lnTo>
                    <a:lnTo>
                      <a:pt x="788" y="187"/>
                    </a:lnTo>
                    <a:lnTo>
                      <a:pt x="766" y="55"/>
                    </a:lnTo>
                    <a:close/>
                    <a:moveTo>
                      <a:pt x="1713" y="8"/>
                    </a:moveTo>
                    <a:lnTo>
                      <a:pt x="1825" y="18"/>
                    </a:lnTo>
                    <a:lnTo>
                      <a:pt x="1952" y="35"/>
                    </a:lnTo>
                    <a:lnTo>
                      <a:pt x="2072" y="56"/>
                    </a:lnTo>
                    <a:lnTo>
                      <a:pt x="2186" y="81"/>
                    </a:lnTo>
                    <a:lnTo>
                      <a:pt x="2249" y="98"/>
                    </a:lnTo>
                    <a:lnTo>
                      <a:pt x="2214" y="227"/>
                    </a:lnTo>
                    <a:lnTo>
                      <a:pt x="2157" y="212"/>
                    </a:lnTo>
                    <a:lnTo>
                      <a:pt x="2049" y="187"/>
                    </a:lnTo>
                    <a:lnTo>
                      <a:pt x="1933" y="168"/>
                    </a:lnTo>
                    <a:lnTo>
                      <a:pt x="1812" y="151"/>
                    </a:lnTo>
                    <a:lnTo>
                      <a:pt x="1700" y="141"/>
                    </a:lnTo>
                    <a:lnTo>
                      <a:pt x="1713" y="8"/>
                    </a:lnTo>
                    <a:close/>
                    <a:moveTo>
                      <a:pt x="2633" y="260"/>
                    </a:moveTo>
                    <a:lnTo>
                      <a:pt x="2638" y="262"/>
                    </a:lnTo>
                    <a:lnTo>
                      <a:pt x="2701" y="309"/>
                    </a:lnTo>
                    <a:cubicBezTo>
                      <a:pt x="2703" y="311"/>
                      <a:pt x="2706" y="313"/>
                      <a:pt x="2708" y="316"/>
                    </a:cubicBezTo>
                    <a:lnTo>
                      <a:pt x="2753" y="362"/>
                    </a:lnTo>
                    <a:cubicBezTo>
                      <a:pt x="2755" y="364"/>
                      <a:pt x="2758" y="367"/>
                      <a:pt x="2759" y="369"/>
                    </a:cubicBezTo>
                    <a:lnTo>
                      <a:pt x="2793" y="416"/>
                    </a:lnTo>
                    <a:cubicBezTo>
                      <a:pt x="2797" y="421"/>
                      <a:pt x="2799" y="425"/>
                      <a:pt x="2801" y="430"/>
                    </a:cubicBezTo>
                    <a:lnTo>
                      <a:pt x="2821" y="479"/>
                    </a:lnTo>
                    <a:cubicBezTo>
                      <a:pt x="2823" y="484"/>
                      <a:pt x="2825" y="490"/>
                      <a:pt x="2825" y="495"/>
                    </a:cubicBezTo>
                    <a:lnTo>
                      <a:pt x="2832" y="545"/>
                    </a:lnTo>
                    <a:cubicBezTo>
                      <a:pt x="2833" y="551"/>
                      <a:pt x="2833" y="558"/>
                      <a:pt x="2832" y="564"/>
                    </a:cubicBezTo>
                    <a:lnTo>
                      <a:pt x="2825" y="614"/>
                    </a:lnTo>
                    <a:cubicBezTo>
                      <a:pt x="2825" y="619"/>
                      <a:pt x="2823" y="625"/>
                      <a:pt x="2821" y="630"/>
                    </a:cubicBezTo>
                    <a:lnTo>
                      <a:pt x="2801" y="679"/>
                    </a:lnTo>
                    <a:cubicBezTo>
                      <a:pt x="2799" y="684"/>
                      <a:pt x="2797" y="688"/>
                      <a:pt x="2793" y="693"/>
                    </a:cubicBezTo>
                    <a:lnTo>
                      <a:pt x="2759" y="740"/>
                    </a:lnTo>
                    <a:cubicBezTo>
                      <a:pt x="2757" y="742"/>
                      <a:pt x="2755" y="745"/>
                      <a:pt x="2753" y="748"/>
                    </a:cubicBezTo>
                    <a:lnTo>
                      <a:pt x="2708" y="793"/>
                    </a:lnTo>
                    <a:lnTo>
                      <a:pt x="2696" y="802"/>
                    </a:lnTo>
                    <a:lnTo>
                      <a:pt x="2613" y="698"/>
                    </a:lnTo>
                    <a:lnTo>
                      <a:pt x="2658" y="653"/>
                    </a:lnTo>
                    <a:lnTo>
                      <a:pt x="2651" y="661"/>
                    </a:lnTo>
                    <a:lnTo>
                      <a:pt x="2685" y="614"/>
                    </a:lnTo>
                    <a:lnTo>
                      <a:pt x="2678" y="628"/>
                    </a:lnTo>
                    <a:lnTo>
                      <a:pt x="2698" y="579"/>
                    </a:lnTo>
                    <a:lnTo>
                      <a:pt x="2693" y="595"/>
                    </a:lnTo>
                    <a:lnTo>
                      <a:pt x="2700" y="545"/>
                    </a:lnTo>
                    <a:lnTo>
                      <a:pt x="2700" y="564"/>
                    </a:lnTo>
                    <a:lnTo>
                      <a:pt x="2693" y="514"/>
                    </a:lnTo>
                    <a:lnTo>
                      <a:pt x="2698" y="530"/>
                    </a:lnTo>
                    <a:lnTo>
                      <a:pt x="2678" y="481"/>
                    </a:lnTo>
                    <a:lnTo>
                      <a:pt x="2685" y="495"/>
                    </a:lnTo>
                    <a:lnTo>
                      <a:pt x="2651" y="448"/>
                    </a:lnTo>
                    <a:lnTo>
                      <a:pt x="2658" y="455"/>
                    </a:lnTo>
                    <a:lnTo>
                      <a:pt x="2613" y="409"/>
                    </a:lnTo>
                    <a:lnTo>
                      <a:pt x="2620" y="416"/>
                    </a:lnTo>
                    <a:lnTo>
                      <a:pt x="2569" y="377"/>
                    </a:lnTo>
                    <a:lnTo>
                      <a:pt x="2565" y="374"/>
                    </a:lnTo>
                    <a:lnTo>
                      <a:pt x="2633" y="260"/>
                    </a:lnTo>
                    <a:close/>
                    <a:moveTo>
                      <a:pt x="2321" y="989"/>
                    </a:moveTo>
                    <a:lnTo>
                      <a:pt x="2297" y="997"/>
                    </a:lnTo>
                    <a:lnTo>
                      <a:pt x="2189" y="1026"/>
                    </a:lnTo>
                    <a:lnTo>
                      <a:pt x="2075" y="1052"/>
                    </a:lnTo>
                    <a:lnTo>
                      <a:pt x="1954" y="1072"/>
                    </a:lnTo>
                    <a:lnTo>
                      <a:pt x="1828" y="1090"/>
                    </a:lnTo>
                    <a:lnTo>
                      <a:pt x="1783" y="1094"/>
                    </a:lnTo>
                    <a:lnTo>
                      <a:pt x="1771" y="961"/>
                    </a:lnTo>
                    <a:lnTo>
                      <a:pt x="1809" y="957"/>
                    </a:lnTo>
                    <a:lnTo>
                      <a:pt x="1931" y="941"/>
                    </a:lnTo>
                    <a:lnTo>
                      <a:pt x="2046" y="921"/>
                    </a:lnTo>
                    <a:lnTo>
                      <a:pt x="2154" y="897"/>
                    </a:lnTo>
                    <a:lnTo>
                      <a:pt x="2254" y="870"/>
                    </a:lnTo>
                    <a:lnTo>
                      <a:pt x="2278" y="862"/>
                    </a:lnTo>
                    <a:lnTo>
                      <a:pt x="2321" y="989"/>
                    </a:lnTo>
                    <a:close/>
                    <a:moveTo>
                      <a:pt x="1375" y="1111"/>
                    </a:moveTo>
                    <a:lnTo>
                      <a:pt x="1142" y="1102"/>
                    </a:lnTo>
                    <a:lnTo>
                      <a:pt x="1009" y="1090"/>
                    </a:lnTo>
                    <a:lnTo>
                      <a:pt x="882" y="1073"/>
                    </a:lnTo>
                    <a:lnTo>
                      <a:pt x="836" y="1065"/>
                    </a:lnTo>
                    <a:lnTo>
                      <a:pt x="858" y="933"/>
                    </a:lnTo>
                    <a:lnTo>
                      <a:pt x="901" y="940"/>
                    </a:lnTo>
                    <a:lnTo>
                      <a:pt x="1022" y="957"/>
                    </a:lnTo>
                    <a:lnTo>
                      <a:pt x="1147" y="969"/>
                    </a:lnTo>
                    <a:lnTo>
                      <a:pt x="1380" y="977"/>
                    </a:lnTo>
                    <a:lnTo>
                      <a:pt x="1375" y="1111"/>
                    </a:lnTo>
                    <a:close/>
                    <a:moveTo>
                      <a:pt x="435" y="962"/>
                    </a:moveTo>
                    <a:lnTo>
                      <a:pt x="350" y="928"/>
                    </a:lnTo>
                    <a:lnTo>
                      <a:pt x="268" y="888"/>
                    </a:lnTo>
                    <a:lnTo>
                      <a:pt x="196" y="846"/>
                    </a:lnTo>
                    <a:lnTo>
                      <a:pt x="132" y="799"/>
                    </a:lnTo>
                    <a:lnTo>
                      <a:pt x="80" y="748"/>
                    </a:lnTo>
                    <a:cubicBezTo>
                      <a:pt x="78" y="745"/>
                      <a:pt x="76" y="742"/>
                      <a:pt x="73" y="740"/>
                    </a:cubicBezTo>
                    <a:lnTo>
                      <a:pt x="39" y="693"/>
                    </a:lnTo>
                    <a:cubicBezTo>
                      <a:pt x="36" y="688"/>
                      <a:pt x="34" y="684"/>
                      <a:pt x="32" y="679"/>
                    </a:cubicBezTo>
                    <a:lnTo>
                      <a:pt x="12" y="630"/>
                    </a:lnTo>
                    <a:lnTo>
                      <a:pt x="135" y="579"/>
                    </a:lnTo>
                    <a:lnTo>
                      <a:pt x="155" y="628"/>
                    </a:lnTo>
                    <a:lnTo>
                      <a:pt x="147" y="614"/>
                    </a:lnTo>
                    <a:lnTo>
                      <a:pt x="181" y="661"/>
                    </a:lnTo>
                    <a:lnTo>
                      <a:pt x="175" y="653"/>
                    </a:lnTo>
                    <a:lnTo>
                      <a:pt x="213" y="692"/>
                    </a:lnTo>
                    <a:lnTo>
                      <a:pt x="263" y="731"/>
                    </a:lnTo>
                    <a:lnTo>
                      <a:pt x="327" y="769"/>
                    </a:lnTo>
                    <a:lnTo>
                      <a:pt x="399" y="805"/>
                    </a:lnTo>
                    <a:lnTo>
                      <a:pt x="484" y="838"/>
                    </a:lnTo>
                    <a:lnTo>
                      <a:pt x="435" y="962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428" name="Freeform 158"/>
              <p:cNvSpPr>
                <a:spLocks noEditPoints="1"/>
              </p:cNvSpPr>
              <p:nvPr/>
            </p:nvSpPr>
            <p:spPr bwMode="auto">
              <a:xfrm>
                <a:off x="3063" y="2414"/>
                <a:ext cx="8" cy="804"/>
              </a:xfrm>
              <a:custGeom>
                <a:avLst/>
                <a:gdLst>
                  <a:gd name="T0" fmla="*/ 0 w 8"/>
                  <a:gd name="T1" fmla="*/ 771 h 804"/>
                  <a:gd name="T2" fmla="*/ 8 w 8"/>
                  <a:gd name="T3" fmla="*/ 804 h 804"/>
                  <a:gd name="T4" fmla="*/ 0 w 8"/>
                  <a:gd name="T5" fmla="*/ 747 h 804"/>
                  <a:gd name="T6" fmla="*/ 8 w 8"/>
                  <a:gd name="T7" fmla="*/ 715 h 804"/>
                  <a:gd name="T8" fmla="*/ 0 w 8"/>
                  <a:gd name="T9" fmla="*/ 747 h 804"/>
                  <a:gd name="T10" fmla="*/ 0 w 8"/>
                  <a:gd name="T11" fmla="*/ 659 h 804"/>
                  <a:gd name="T12" fmla="*/ 8 w 8"/>
                  <a:gd name="T13" fmla="*/ 691 h 804"/>
                  <a:gd name="T14" fmla="*/ 0 w 8"/>
                  <a:gd name="T15" fmla="*/ 635 h 804"/>
                  <a:gd name="T16" fmla="*/ 8 w 8"/>
                  <a:gd name="T17" fmla="*/ 603 h 804"/>
                  <a:gd name="T18" fmla="*/ 0 w 8"/>
                  <a:gd name="T19" fmla="*/ 635 h 804"/>
                  <a:gd name="T20" fmla="*/ 0 w 8"/>
                  <a:gd name="T21" fmla="*/ 547 h 804"/>
                  <a:gd name="T22" fmla="*/ 8 w 8"/>
                  <a:gd name="T23" fmla="*/ 579 h 804"/>
                  <a:gd name="T24" fmla="*/ 0 w 8"/>
                  <a:gd name="T25" fmla="*/ 523 h 804"/>
                  <a:gd name="T26" fmla="*/ 8 w 8"/>
                  <a:gd name="T27" fmla="*/ 491 h 804"/>
                  <a:gd name="T28" fmla="*/ 0 w 8"/>
                  <a:gd name="T29" fmla="*/ 523 h 804"/>
                  <a:gd name="T30" fmla="*/ 0 w 8"/>
                  <a:gd name="T31" fmla="*/ 435 h 804"/>
                  <a:gd name="T32" fmla="*/ 8 w 8"/>
                  <a:gd name="T33" fmla="*/ 467 h 804"/>
                  <a:gd name="T34" fmla="*/ 0 w 8"/>
                  <a:gd name="T35" fmla="*/ 411 h 804"/>
                  <a:gd name="T36" fmla="*/ 8 w 8"/>
                  <a:gd name="T37" fmla="*/ 379 h 804"/>
                  <a:gd name="T38" fmla="*/ 0 w 8"/>
                  <a:gd name="T39" fmla="*/ 411 h 804"/>
                  <a:gd name="T40" fmla="*/ 0 w 8"/>
                  <a:gd name="T41" fmla="*/ 323 h 804"/>
                  <a:gd name="T42" fmla="*/ 8 w 8"/>
                  <a:gd name="T43" fmla="*/ 355 h 804"/>
                  <a:gd name="T44" fmla="*/ 0 w 8"/>
                  <a:gd name="T45" fmla="*/ 299 h 804"/>
                  <a:gd name="T46" fmla="*/ 8 w 8"/>
                  <a:gd name="T47" fmla="*/ 267 h 804"/>
                  <a:gd name="T48" fmla="*/ 0 w 8"/>
                  <a:gd name="T49" fmla="*/ 299 h 804"/>
                  <a:gd name="T50" fmla="*/ 0 w 8"/>
                  <a:gd name="T51" fmla="*/ 211 h 804"/>
                  <a:gd name="T52" fmla="*/ 8 w 8"/>
                  <a:gd name="T53" fmla="*/ 243 h 804"/>
                  <a:gd name="T54" fmla="*/ 0 w 8"/>
                  <a:gd name="T55" fmla="*/ 187 h 804"/>
                  <a:gd name="T56" fmla="*/ 8 w 8"/>
                  <a:gd name="T57" fmla="*/ 155 h 804"/>
                  <a:gd name="T58" fmla="*/ 0 w 8"/>
                  <a:gd name="T59" fmla="*/ 187 h 804"/>
                  <a:gd name="T60" fmla="*/ 0 w 8"/>
                  <a:gd name="T61" fmla="*/ 98 h 804"/>
                  <a:gd name="T62" fmla="*/ 8 w 8"/>
                  <a:gd name="T63" fmla="*/ 130 h 804"/>
                  <a:gd name="T64" fmla="*/ 0 w 8"/>
                  <a:gd name="T65" fmla="*/ 74 h 804"/>
                  <a:gd name="T66" fmla="*/ 8 w 8"/>
                  <a:gd name="T67" fmla="*/ 42 h 804"/>
                  <a:gd name="T68" fmla="*/ 0 w 8"/>
                  <a:gd name="T69" fmla="*/ 74 h 804"/>
                  <a:gd name="T70" fmla="*/ 0 w 8"/>
                  <a:gd name="T71" fmla="*/ 0 h 804"/>
                  <a:gd name="T72" fmla="*/ 8 w 8"/>
                  <a:gd name="T73" fmla="*/ 18 h 804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"/>
                  <a:gd name="T112" fmla="*/ 0 h 804"/>
                  <a:gd name="T113" fmla="*/ 8 w 8"/>
                  <a:gd name="T114" fmla="*/ 804 h 804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" h="804">
                    <a:moveTo>
                      <a:pt x="0" y="804"/>
                    </a:moveTo>
                    <a:lnTo>
                      <a:pt x="0" y="771"/>
                    </a:lnTo>
                    <a:lnTo>
                      <a:pt x="8" y="771"/>
                    </a:lnTo>
                    <a:lnTo>
                      <a:pt x="8" y="804"/>
                    </a:lnTo>
                    <a:lnTo>
                      <a:pt x="0" y="804"/>
                    </a:lnTo>
                    <a:close/>
                    <a:moveTo>
                      <a:pt x="0" y="747"/>
                    </a:moveTo>
                    <a:lnTo>
                      <a:pt x="0" y="715"/>
                    </a:lnTo>
                    <a:lnTo>
                      <a:pt x="8" y="715"/>
                    </a:lnTo>
                    <a:lnTo>
                      <a:pt x="8" y="747"/>
                    </a:lnTo>
                    <a:lnTo>
                      <a:pt x="0" y="747"/>
                    </a:lnTo>
                    <a:close/>
                    <a:moveTo>
                      <a:pt x="0" y="691"/>
                    </a:moveTo>
                    <a:lnTo>
                      <a:pt x="0" y="659"/>
                    </a:lnTo>
                    <a:lnTo>
                      <a:pt x="8" y="659"/>
                    </a:lnTo>
                    <a:lnTo>
                      <a:pt x="8" y="691"/>
                    </a:lnTo>
                    <a:lnTo>
                      <a:pt x="0" y="691"/>
                    </a:lnTo>
                    <a:close/>
                    <a:moveTo>
                      <a:pt x="0" y="635"/>
                    </a:moveTo>
                    <a:lnTo>
                      <a:pt x="0" y="603"/>
                    </a:lnTo>
                    <a:lnTo>
                      <a:pt x="8" y="603"/>
                    </a:lnTo>
                    <a:lnTo>
                      <a:pt x="8" y="635"/>
                    </a:lnTo>
                    <a:lnTo>
                      <a:pt x="0" y="635"/>
                    </a:lnTo>
                    <a:close/>
                    <a:moveTo>
                      <a:pt x="0" y="579"/>
                    </a:moveTo>
                    <a:lnTo>
                      <a:pt x="0" y="547"/>
                    </a:lnTo>
                    <a:lnTo>
                      <a:pt x="8" y="547"/>
                    </a:lnTo>
                    <a:lnTo>
                      <a:pt x="8" y="579"/>
                    </a:lnTo>
                    <a:lnTo>
                      <a:pt x="0" y="579"/>
                    </a:lnTo>
                    <a:close/>
                    <a:moveTo>
                      <a:pt x="0" y="523"/>
                    </a:moveTo>
                    <a:lnTo>
                      <a:pt x="0" y="491"/>
                    </a:lnTo>
                    <a:lnTo>
                      <a:pt x="8" y="491"/>
                    </a:lnTo>
                    <a:lnTo>
                      <a:pt x="8" y="523"/>
                    </a:lnTo>
                    <a:lnTo>
                      <a:pt x="0" y="523"/>
                    </a:lnTo>
                    <a:close/>
                    <a:moveTo>
                      <a:pt x="0" y="467"/>
                    </a:moveTo>
                    <a:lnTo>
                      <a:pt x="0" y="435"/>
                    </a:lnTo>
                    <a:lnTo>
                      <a:pt x="8" y="435"/>
                    </a:lnTo>
                    <a:lnTo>
                      <a:pt x="8" y="467"/>
                    </a:lnTo>
                    <a:lnTo>
                      <a:pt x="0" y="467"/>
                    </a:lnTo>
                    <a:close/>
                    <a:moveTo>
                      <a:pt x="0" y="411"/>
                    </a:moveTo>
                    <a:lnTo>
                      <a:pt x="0" y="379"/>
                    </a:lnTo>
                    <a:lnTo>
                      <a:pt x="8" y="379"/>
                    </a:lnTo>
                    <a:lnTo>
                      <a:pt x="8" y="411"/>
                    </a:lnTo>
                    <a:lnTo>
                      <a:pt x="0" y="411"/>
                    </a:lnTo>
                    <a:close/>
                    <a:moveTo>
                      <a:pt x="0" y="355"/>
                    </a:moveTo>
                    <a:lnTo>
                      <a:pt x="0" y="323"/>
                    </a:lnTo>
                    <a:lnTo>
                      <a:pt x="8" y="323"/>
                    </a:lnTo>
                    <a:lnTo>
                      <a:pt x="8" y="355"/>
                    </a:lnTo>
                    <a:lnTo>
                      <a:pt x="0" y="355"/>
                    </a:lnTo>
                    <a:close/>
                    <a:moveTo>
                      <a:pt x="0" y="299"/>
                    </a:moveTo>
                    <a:lnTo>
                      <a:pt x="0" y="267"/>
                    </a:lnTo>
                    <a:lnTo>
                      <a:pt x="8" y="267"/>
                    </a:lnTo>
                    <a:lnTo>
                      <a:pt x="8" y="299"/>
                    </a:lnTo>
                    <a:lnTo>
                      <a:pt x="0" y="299"/>
                    </a:lnTo>
                    <a:close/>
                    <a:moveTo>
                      <a:pt x="0" y="243"/>
                    </a:moveTo>
                    <a:lnTo>
                      <a:pt x="0" y="211"/>
                    </a:lnTo>
                    <a:lnTo>
                      <a:pt x="8" y="211"/>
                    </a:lnTo>
                    <a:lnTo>
                      <a:pt x="8" y="243"/>
                    </a:lnTo>
                    <a:lnTo>
                      <a:pt x="0" y="243"/>
                    </a:lnTo>
                    <a:close/>
                    <a:moveTo>
                      <a:pt x="0" y="187"/>
                    </a:moveTo>
                    <a:lnTo>
                      <a:pt x="0" y="155"/>
                    </a:lnTo>
                    <a:lnTo>
                      <a:pt x="8" y="155"/>
                    </a:lnTo>
                    <a:lnTo>
                      <a:pt x="8" y="187"/>
                    </a:lnTo>
                    <a:lnTo>
                      <a:pt x="0" y="187"/>
                    </a:lnTo>
                    <a:close/>
                    <a:moveTo>
                      <a:pt x="0" y="130"/>
                    </a:moveTo>
                    <a:lnTo>
                      <a:pt x="0" y="98"/>
                    </a:lnTo>
                    <a:lnTo>
                      <a:pt x="8" y="98"/>
                    </a:lnTo>
                    <a:lnTo>
                      <a:pt x="8" y="130"/>
                    </a:lnTo>
                    <a:lnTo>
                      <a:pt x="0" y="130"/>
                    </a:lnTo>
                    <a:close/>
                    <a:moveTo>
                      <a:pt x="0" y="74"/>
                    </a:moveTo>
                    <a:lnTo>
                      <a:pt x="0" y="42"/>
                    </a:lnTo>
                    <a:lnTo>
                      <a:pt x="8" y="42"/>
                    </a:lnTo>
                    <a:lnTo>
                      <a:pt x="8" y="74"/>
                    </a:lnTo>
                    <a:lnTo>
                      <a:pt x="0" y="74"/>
                    </a:lnTo>
                    <a:close/>
                    <a:moveTo>
                      <a:pt x="0" y="18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429" name="Freeform 159"/>
              <p:cNvSpPr>
                <a:spLocks noEditPoints="1"/>
              </p:cNvSpPr>
              <p:nvPr/>
            </p:nvSpPr>
            <p:spPr bwMode="auto">
              <a:xfrm>
                <a:off x="2903" y="2424"/>
                <a:ext cx="8" cy="803"/>
              </a:xfrm>
              <a:custGeom>
                <a:avLst/>
                <a:gdLst>
                  <a:gd name="T0" fmla="*/ 0 w 8"/>
                  <a:gd name="T1" fmla="*/ 770 h 803"/>
                  <a:gd name="T2" fmla="*/ 8 w 8"/>
                  <a:gd name="T3" fmla="*/ 803 h 803"/>
                  <a:gd name="T4" fmla="*/ 0 w 8"/>
                  <a:gd name="T5" fmla="*/ 746 h 803"/>
                  <a:gd name="T6" fmla="*/ 8 w 8"/>
                  <a:gd name="T7" fmla="*/ 714 h 803"/>
                  <a:gd name="T8" fmla="*/ 0 w 8"/>
                  <a:gd name="T9" fmla="*/ 746 h 803"/>
                  <a:gd name="T10" fmla="*/ 0 w 8"/>
                  <a:gd name="T11" fmla="*/ 658 h 803"/>
                  <a:gd name="T12" fmla="*/ 8 w 8"/>
                  <a:gd name="T13" fmla="*/ 690 h 803"/>
                  <a:gd name="T14" fmla="*/ 0 w 8"/>
                  <a:gd name="T15" fmla="*/ 634 h 803"/>
                  <a:gd name="T16" fmla="*/ 8 w 8"/>
                  <a:gd name="T17" fmla="*/ 602 h 803"/>
                  <a:gd name="T18" fmla="*/ 0 w 8"/>
                  <a:gd name="T19" fmla="*/ 634 h 803"/>
                  <a:gd name="T20" fmla="*/ 0 w 8"/>
                  <a:gd name="T21" fmla="*/ 546 h 803"/>
                  <a:gd name="T22" fmla="*/ 8 w 8"/>
                  <a:gd name="T23" fmla="*/ 578 h 803"/>
                  <a:gd name="T24" fmla="*/ 0 w 8"/>
                  <a:gd name="T25" fmla="*/ 522 h 803"/>
                  <a:gd name="T26" fmla="*/ 8 w 8"/>
                  <a:gd name="T27" fmla="*/ 490 h 803"/>
                  <a:gd name="T28" fmla="*/ 0 w 8"/>
                  <a:gd name="T29" fmla="*/ 522 h 803"/>
                  <a:gd name="T30" fmla="*/ 0 w 8"/>
                  <a:gd name="T31" fmla="*/ 434 h 803"/>
                  <a:gd name="T32" fmla="*/ 8 w 8"/>
                  <a:gd name="T33" fmla="*/ 466 h 803"/>
                  <a:gd name="T34" fmla="*/ 0 w 8"/>
                  <a:gd name="T35" fmla="*/ 410 h 803"/>
                  <a:gd name="T36" fmla="*/ 8 w 8"/>
                  <a:gd name="T37" fmla="*/ 378 h 803"/>
                  <a:gd name="T38" fmla="*/ 0 w 8"/>
                  <a:gd name="T39" fmla="*/ 410 h 803"/>
                  <a:gd name="T40" fmla="*/ 0 w 8"/>
                  <a:gd name="T41" fmla="*/ 322 h 803"/>
                  <a:gd name="T42" fmla="*/ 8 w 8"/>
                  <a:gd name="T43" fmla="*/ 354 h 803"/>
                  <a:gd name="T44" fmla="*/ 0 w 8"/>
                  <a:gd name="T45" fmla="*/ 298 h 803"/>
                  <a:gd name="T46" fmla="*/ 8 w 8"/>
                  <a:gd name="T47" fmla="*/ 266 h 803"/>
                  <a:gd name="T48" fmla="*/ 0 w 8"/>
                  <a:gd name="T49" fmla="*/ 298 h 803"/>
                  <a:gd name="T50" fmla="*/ 0 w 8"/>
                  <a:gd name="T51" fmla="*/ 210 h 803"/>
                  <a:gd name="T52" fmla="*/ 8 w 8"/>
                  <a:gd name="T53" fmla="*/ 242 h 803"/>
                  <a:gd name="T54" fmla="*/ 0 w 8"/>
                  <a:gd name="T55" fmla="*/ 186 h 803"/>
                  <a:gd name="T56" fmla="*/ 8 w 8"/>
                  <a:gd name="T57" fmla="*/ 154 h 803"/>
                  <a:gd name="T58" fmla="*/ 0 w 8"/>
                  <a:gd name="T59" fmla="*/ 186 h 803"/>
                  <a:gd name="T60" fmla="*/ 0 w 8"/>
                  <a:gd name="T61" fmla="*/ 97 h 803"/>
                  <a:gd name="T62" fmla="*/ 8 w 8"/>
                  <a:gd name="T63" fmla="*/ 129 h 803"/>
                  <a:gd name="T64" fmla="*/ 0 w 8"/>
                  <a:gd name="T65" fmla="*/ 73 h 803"/>
                  <a:gd name="T66" fmla="*/ 8 w 8"/>
                  <a:gd name="T67" fmla="*/ 41 h 803"/>
                  <a:gd name="T68" fmla="*/ 0 w 8"/>
                  <a:gd name="T69" fmla="*/ 73 h 803"/>
                  <a:gd name="T70" fmla="*/ 0 w 8"/>
                  <a:gd name="T71" fmla="*/ 0 h 803"/>
                  <a:gd name="T72" fmla="*/ 8 w 8"/>
                  <a:gd name="T73" fmla="*/ 17 h 80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"/>
                  <a:gd name="T112" fmla="*/ 0 h 803"/>
                  <a:gd name="T113" fmla="*/ 8 w 8"/>
                  <a:gd name="T114" fmla="*/ 803 h 80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" h="803">
                    <a:moveTo>
                      <a:pt x="0" y="803"/>
                    </a:moveTo>
                    <a:lnTo>
                      <a:pt x="0" y="770"/>
                    </a:lnTo>
                    <a:lnTo>
                      <a:pt x="8" y="770"/>
                    </a:lnTo>
                    <a:lnTo>
                      <a:pt x="8" y="803"/>
                    </a:lnTo>
                    <a:lnTo>
                      <a:pt x="0" y="803"/>
                    </a:lnTo>
                    <a:close/>
                    <a:moveTo>
                      <a:pt x="0" y="746"/>
                    </a:moveTo>
                    <a:lnTo>
                      <a:pt x="0" y="714"/>
                    </a:lnTo>
                    <a:lnTo>
                      <a:pt x="8" y="714"/>
                    </a:lnTo>
                    <a:lnTo>
                      <a:pt x="8" y="746"/>
                    </a:lnTo>
                    <a:lnTo>
                      <a:pt x="0" y="746"/>
                    </a:lnTo>
                    <a:close/>
                    <a:moveTo>
                      <a:pt x="0" y="690"/>
                    </a:moveTo>
                    <a:lnTo>
                      <a:pt x="0" y="658"/>
                    </a:lnTo>
                    <a:lnTo>
                      <a:pt x="8" y="658"/>
                    </a:lnTo>
                    <a:lnTo>
                      <a:pt x="8" y="690"/>
                    </a:lnTo>
                    <a:lnTo>
                      <a:pt x="0" y="690"/>
                    </a:lnTo>
                    <a:close/>
                    <a:moveTo>
                      <a:pt x="0" y="634"/>
                    </a:moveTo>
                    <a:lnTo>
                      <a:pt x="0" y="602"/>
                    </a:lnTo>
                    <a:lnTo>
                      <a:pt x="8" y="602"/>
                    </a:lnTo>
                    <a:lnTo>
                      <a:pt x="8" y="634"/>
                    </a:lnTo>
                    <a:lnTo>
                      <a:pt x="0" y="634"/>
                    </a:lnTo>
                    <a:close/>
                    <a:moveTo>
                      <a:pt x="0" y="578"/>
                    </a:moveTo>
                    <a:lnTo>
                      <a:pt x="0" y="546"/>
                    </a:lnTo>
                    <a:lnTo>
                      <a:pt x="8" y="546"/>
                    </a:lnTo>
                    <a:lnTo>
                      <a:pt x="8" y="578"/>
                    </a:lnTo>
                    <a:lnTo>
                      <a:pt x="0" y="578"/>
                    </a:lnTo>
                    <a:close/>
                    <a:moveTo>
                      <a:pt x="0" y="522"/>
                    </a:moveTo>
                    <a:lnTo>
                      <a:pt x="0" y="490"/>
                    </a:lnTo>
                    <a:lnTo>
                      <a:pt x="8" y="490"/>
                    </a:lnTo>
                    <a:lnTo>
                      <a:pt x="8" y="522"/>
                    </a:lnTo>
                    <a:lnTo>
                      <a:pt x="0" y="522"/>
                    </a:lnTo>
                    <a:close/>
                    <a:moveTo>
                      <a:pt x="0" y="466"/>
                    </a:moveTo>
                    <a:lnTo>
                      <a:pt x="0" y="434"/>
                    </a:lnTo>
                    <a:lnTo>
                      <a:pt x="8" y="434"/>
                    </a:lnTo>
                    <a:lnTo>
                      <a:pt x="8" y="466"/>
                    </a:lnTo>
                    <a:lnTo>
                      <a:pt x="0" y="466"/>
                    </a:lnTo>
                    <a:close/>
                    <a:moveTo>
                      <a:pt x="0" y="410"/>
                    </a:moveTo>
                    <a:lnTo>
                      <a:pt x="0" y="378"/>
                    </a:lnTo>
                    <a:lnTo>
                      <a:pt x="8" y="378"/>
                    </a:lnTo>
                    <a:lnTo>
                      <a:pt x="8" y="410"/>
                    </a:lnTo>
                    <a:lnTo>
                      <a:pt x="0" y="410"/>
                    </a:lnTo>
                    <a:close/>
                    <a:moveTo>
                      <a:pt x="0" y="354"/>
                    </a:moveTo>
                    <a:lnTo>
                      <a:pt x="0" y="322"/>
                    </a:lnTo>
                    <a:lnTo>
                      <a:pt x="8" y="322"/>
                    </a:lnTo>
                    <a:lnTo>
                      <a:pt x="8" y="354"/>
                    </a:lnTo>
                    <a:lnTo>
                      <a:pt x="0" y="354"/>
                    </a:lnTo>
                    <a:close/>
                    <a:moveTo>
                      <a:pt x="0" y="298"/>
                    </a:moveTo>
                    <a:lnTo>
                      <a:pt x="0" y="266"/>
                    </a:lnTo>
                    <a:lnTo>
                      <a:pt x="8" y="266"/>
                    </a:lnTo>
                    <a:lnTo>
                      <a:pt x="8" y="298"/>
                    </a:lnTo>
                    <a:lnTo>
                      <a:pt x="0" y="298"/>
                    </a:lnTo>
                    <a:close/>
                    <a:moveTo>
                      <a:pt x="0" y="242"/>
                    </a:moveTo>
                    <a:lnTo>
                      <a:pt x="0" y="210"/>
                    </a:lnTo>
                    <a:lnTo>
                      <a:pt x="8" y="210"/>
                    </a:lnTo>
                    <a:lnTo>
                      <a:pt x="8" y="242"/>
                    </a:lnTo>
                    <a:lnTo>
                      <a:pt x="0" y="242"/>
                    </a:lnTo>
                    <a:close/>
                    <a:moveTo>
                      <a:pt x="0" y="186"/>
                    </a:moveTo>
                    <a:lnTo>
                      <a:pt x="0" y="154"/>
                    </a:lnTo>
                    <a:lnTo>
                      <a:pt x="8" y="154"/>
                    </a:lnTo>
                    <a:lnTo>
                      <a:pt x="8" y="186"/>
                    </a:lnTo>
                    <a:lnTo>
                      <a:pt x="0" y="186"/>
                    </a:lnTo>
                    <a:close/>
                    <a:moveTo>
                      <a:pt x="0" y="129"/>
                    </a:moveTo>
                    <a:lnTo>
                      <a:pt x="0" y="97"/>
                    </a:lnTo>
                    <a:lnTo>
                      <a:pt x="8" y="97"/>
                    </a:lnTo>
                    <a:lnTo>
                      <a:pt x="8" y="129"/>
                    </a:lnTo>
                    <a:lnTo>
                      <a:pt x="0" y="129"/>
                    </a:lnTo>
                    <a:close/>
                    <a:moveTo>
                      <a:pt x="0" y="73"/>
                    </a:moveTo>
                    <a:lnTo>
                      <a:pt x="0" y="41"/>
                    </a:lnTo>
                    <a:lnTo>
                      <a:pt x="8" y="41"/>
                    </a:lnTo>
                    <a:lnTo>
                      <a:pt x="8" y="73"/>
                    </a:lnTo>
                    <a:lnTo>
                      <a:pt x="0" y="73"/>
                    </a:lnTo>
                    <a:close/>
                    <a:moveTo>
                      <a:pt x="0" y="17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 w="1588">
                <a:solidFill>
                  <a:srgbClr val="000000"/>
                </a:solidFill>
                <a:bevel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3260" name="Group 160"/>
            <p:cNvGrpSpPr>
              <a:grpSpLocks/>
            </p:cNvGrpSpPr>
            <p:nvPr/>
          </p:nvGrpSpPr>
          <p:grpSpPr bwMode="auto">
            <a:xfrm>
              <a:off x="2873" y="1942"/>
              <a:ext cx="290" cy="1274"/>
              <a:chOff x="2906" y="2424"/>
              <a:chExt cx="181" cy="794"/>
            </a:xfrm>
          </p:grpSpPr>
          <p:grpSp>
            <p:nvGrpSpPr>
              <p:cNvPr id="53379" name="Group 161"/>
              <p:cNvGrpSpPr>
                <a:grpSpLocks/>
              </p:cNvGrpSpPr>
              <p:nvPr/>
            </p:nvGrpSpPr>
            <p:grpSpPr bwMode="auto">
              <a:xfrm>
                <a:off x="2968" y="2593"/>
                <a:ext cx="68" cy="65"/>
                <a:chOff x="2968" y="2593"/>
                <a:chExt cx="68" cy="65"/>
              </a:xfrm>
            </p:grpSpPr>
            <p:grpSp>
              <p:nvGrpSpPr>
                <p:cNvPr id="53422" name="Group 162"/>
                <p:cNvGrpSpPr>
                  <a:grpSpLocks/>
                </p:cNvGrpSpPr>
                <p:nvPr/>
              </p:nvGrpSpPr>
              <p:grpSpPr bwMode="auto">
                <a:xfrm>
                  <a:off x="2968" y="2621"/>
                  <a:ext cx="34" cy="37"/>
                  <a:chOff x="2968" y="2621"/>
                  <a:chExt cx="34" cy="37"/>
                </a:xfrm>
              </p:grpSpPr>
              <p:sp>
                <p:nvSpPr>
                  <p:cNvPr id="53424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621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25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621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23" name="Line 165"/>
                <p:cNvSpPr>
                  <a:spLocks noChangeShapeType="1"/>
                </p:cNvSpPr>
                <p:nvPr/>
              </p:nvSpPr>
              <p:spPr bwMode="auto">
                <a:xfrm flipH="1">
                  <a:off x="2971" y="2593"/>
                  <a:ext cx="65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grpSp>
            <p:nvGrpSpPr>
              <p:cNvPr id="53380" name="Group 166"/>
              <p:cNvGrpSpPr>
                <a:grpSpLocks/>
              </p:cNvGrpSpPr>
              <p:nvPr/>
            </p:nvGrpSpPr>
            <p:grpSpPr bwMode="auto">
              <a:xfrm>
                <a:off x="2968" y="2705"/>
                <a:ext cx="34" cy="37"/>
                <a:chOff x="2968" y="2705"/>
                <a:chExt cx="34" cy="37"/>
              </a:xfrm>
            </p:grpSpPr>
            <p:sp>
              <p:nvSpPr>
                <p:cNvPr id="53420" name="Oval 167"/>
                <p:cNvSpPr>
                  <a:spLocks noChangeArrowheads="1"/>
                </p:cNvSpPr>
                <p:nvPr/>
              </p:nvSpPr>
              <p:spPr bwMode="auto">
                <a:xfrm>
                  <a:off x="2968" y="2705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421" name="Oval 168"/>
                <p:cNvSpPr>
                  <a:spLocks noChangeArrowheads="1"/>
                </p:cNvSpPr>
                <p:nvPr/>
              </p:nvSpPr>
              <p:spPr bwMode="auto">
                <a:xfrm>
                  <a:off x="2968" y="2705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81" name="Line 169"/>
              <p:cNvSpPr>
                <a:spLocks noChangeShapeType="1"/>
              </p:cNvSpPr>
              <p:nvPr/>
            </p:nvSpPr>
            <p:spPr bwMode="auto">
              <a:xfrm flipH="1" flipV="1">
                <a:off x="2924" y="2678"/>
                <a:ext cx="44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382" name="Group 170"/>
              <p:cNvGrpSpPr>
                <a:grpSpLocks/>
              </p:cNvGrpSpPr>
              <p:nvPr/>
            </p:nvGrpSpPr>
            <p:grpSpPr bwMode="auto">
              <a:xfrm>
                <a:off x="2951" y="2789"/>
                <a:ext cx="35" cy="37"/>
                <a:chOff x="2951" y="2789"/>
                <a:chExt cx="35" cy="37"/>
              </a:xfrm>
            </p:grpSpPr>
            <p:sp>
              <p:nvSpPr>
                <p:cNvPr id="53418" name="Oval 171"/>
                <p:cNvSpPr>
                  <a:spLocks noChangeArrowheads="1"/>
                </p:cNvSpPr>
                <p:nvPr/>
              </p:nvSpPr>
              <p:spPr bwMode="auto">
                <a:xfrm>
                  <a:off x="2951" y="2789"/>
                  <a:ext cx="35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419" name="Oval 172"/>
                <p:cNvSpPr>
                  <a:spLocks noChangeArrowheads="1"/>
                </p:cNvSpPr>
                <p:nvPr/>
              </p:nvSpPr>
              <p:spPr bwMode="auto">
                <a:xfrm>
                  <a:off x="2951" y="2789"/>
                  <a:ext cx="35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83" name="Line 173"/>
              <p:cNvSpPr>
                <a:spLocks noChangeShapeType="1"/>
              </p:cNvSpPr>
              <p:nvPr/>
            </p:nvSpPr>
            <p:spPr bwMode="auto">
              <a:xfrm flipH="1" flipV="1">
                <a:off x="2908" y="2761"/>
                <a:ext cx="43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384" name="Group 174"/>
              <p:cNvGrpSpPr>
                <a:grpSpLocks/>
              </p:cNvGrpSpPr>
              <p:nvPr/>
            </p:nvGrpSpPr>
            <p:grpSpPr bwMode="auto">
              <a:xfrm>
                <a:off x="2985" y="2873"/>
                <a:ext cx="34" cy="37"/>
                <a:chOff x="2985" y="2873"/>
                <a:chExt cx="34" cy="37"/>
              </a:xfrm>
            </p:grpSpPr>
            <p:sp>
              <p:nvSpPr>
                <p:cNvPr id="53416" name="Oval 175"/>
                <p:cNvSpPr>
                  <a:spLocks noChangeArrowheads="1"/>
                </p:cNvSpPr>
                <p:nvPr/>
              </p:nvSpPr>
              <p:spPr bwMode="auto">
                <a:xfrm>
                  <a:off x="2985" y="2873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417" name="Oval 176"/>
                <p:cNvSpPr>
                  <a:spLocks noChangeArrowheads="1"/>
                </p:cNvSpPr>
                <p:nvPr/>
              </p:nvSpPr>
              <p:spPr bwMode="auto">
                <a:xfrm>
                  <a:off x="2985" y="2873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85" name="Line 177"/>
              <p:cNvSpPr>
                <a:spLocks noChangeShapeType="1"/>
              </p:cNvSpPr>
              <p:nvPr/>
            </p:nvSpPr>
            <p:spPr bwMode="auto">
              <a:xfrm flipH="1" flipV="1">
                <a:off x="2941" y="2845"/>
                <a:ext cx="44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386" name="Group 178"/>
              <p:cNvGrpSpPr>
                <a:grpSpLocks/>
              </p:cNvGrpSpPr>
              <p:nvPr/>
            </p:nvGrpSpPr>
            <p:grpSpPr bwMode="auto">
              <a:xfrm>
                <a:off x="2968" y="2480"/>
                <a:ext cx="68" cy="65"/>
                <a:chOff x="2968" y="2480"/>
                <a:chExt cx="68" cy="65"/>
              </a:xfrm>
            </p:grpSpPr>
            <p:grpSp>
              <p:nvGrpSpPr>
                <p:cNvPr id="53412" name="Group 179"/>
                <p:cNvGrpSpPr>
                  <a:grpSpLocks/>
                </p:cNvGrpSpPr>
                <p:nvPr/>
              </p:nvGrpSpPr>
              <p:grpSpPr bwMode="auto">
                <a:xfrm>
                  <a:off x="2968" y="2508"/>
                  <a:ext cx="34" cy="37"/>
                  <a:chOff x="2968" y="2508"/>
                  <a:chExt cx="34" cy="37"/>
                </a:xfrm>
              </p:grpSpPr>
              <p:sp>
                <p:nvSpPr>
                  <p:cNvPr id="53414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508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15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2968" y="2508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13" name="Line 182"/>
                <p:cNvSpPr>
                  <a:spLocks noChangeShapeType="1"/>
                </p:cNvSpPr>
                <p:nvPr/>
              </p:nvSpPr>
              <p:spPr bwMode="auto">
                <a:xfrm flipH="1">
                  <a:off x="2971" y="2480"/>
                  <a:ext cx="65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grpSp>
            <p:nvGrpSpPr>
              <p:cNvPr id="53387" name="Group 183"/>
              <p:cNvGrpSpPr>
                <a:grpSpLocks/>
              </p:cNvGrpSpPr>
              <p:nvPr/>
            </p:nvGrpSpPr>
            <p:grpSpPr bwMode="auto">
              <a:xfrm>
                <a:off x="3002" y="2733"/>
                <a:ext cx="68" cy="65"/>
                <a:chOff x="3002" y="2733"/>
                <a:chExt cx="68" cy="65"/>
              </a:xfrm>
            </p:grpSpPr>
            <p:grpSp>
              <p:nvGrpSpPr>
                <p:cNvPr id="53408" name="Group 184"/>
                <p:cNvGrpSpPr>
                  <a:grpSpLocks/>
                </p:cNvGrpSpPr>
                <p:nvPr/>
              </p:nvGrpSpPr>
              <p:grpSpPr bwMode="auto">
                <a:xfrm>
                  <a:off x="3002" y="2761"/>
                  <a:ext cx="34" cy="37"/>
                  <a:chOff x="3002" y="2761"/>
                  <a:chExt cx="34" cy="37"/>
                </a:xfrm>
              </p:grpSpPr>
              <p:sp>
                <p:nvSpPr>
                  <p:cNvPr id="53410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3002" y="2761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11" name="Oval 186"/>
                  <p:cNvSpPr>
                    <a:spLocks noChangeArrowheads="1"/>
                  </p:cNvSpPr>
                  <p:nvPr/>
                </p:nvSpPr>
                <p:spPr bwMode="auto">
                  <a:xfrm>
                    <a:off x="3002" y="2761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09" name="Line 187"/>
                <p:cNvSpPr>
                  <a:spLocks noChangeShapeType="1"/>
                </p:cNvSpPr>
                <p:nvPr/>
              </p:nvSpPr>
              <p:spPr bwMode="auto">
                <a:xfrm flipH="1">
                  <a:off x="3005" y="2733"/>
                  <a:ext cx="65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grpSp>
            <p:nvGrpSpPr>
              <p:cNvPr id="53388" name="Group 188"/>
              <p:cNvGrpSpPr>
                <a:grpSpLocks/>
              </p:cNvGrpSpPr>
              <p:nvPr/>
            </p:nvGrpSpPr>
            <p:grpSpPr bwMode="auto">
              <a:xfrm>
                <a:off x="2985" y="2957"/>
                <a:ext cx="34" cy="37"/>
                <a:chOff x="2985" y="2957"/>
                <a:chExt cx="34" cy="37"/>
              </a:xfrm>
            </p:grpSpPr>
            <p:sp>
              <p:nvSpPr>
                <p:cNvPr id="53406" name="Oval 189"/>
                <p:cNvSpPr>
                  <a:spLocks noChangeArrowheads="1"/>
                </p:cNvSpPr>
                <p:nvPr/>
              </p:nvSpPr>
              <p:spPr bwMode="auto">
                <a:xfrm>
                  <a:off x="2985" y="2957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407" name="Oval 190"/>
                <p:cNvSpPr>
                  <a:spLocks noChangeArrowheads="1"/>
                </p:cNvSpPr>
                <p:nvPr/>
              </p:nvSpPr>
              <p:spPr bwMode="auto">
                <a:xfrm>
                  <a:off x="2985" y="2957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89" name="Line 191"/>
              <p:cNvSpPr>
                <a:spLocks noChangeShapeType="1"/>
              </p:cNvSpPr>
              <p:nvPr/>
            </p:nvSpPr>
            <p:spPr bwMode="auto">
              <a:xfrm flipH="1" flipV="1">
                <a:off x="2941" y="2930"/>
                <a:ext cx="44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3390" name="Freeform 192"/>
              <p:cNvSpPr>
                <a:spLocks/>
              </p:cNvSpPr>
              <p:nvPr/>
            </p:nvSpPr>
            <p:spPr bwMode="auto">
              <a:xfrm>
                <a:off x="2906" y="2424"/>
                <a:ext cx="181" cy="596"/>
              </a:xfrm>
              <a:custGeom>
                <a:avLst/>
                <a:gdLst>
                  <a:gd name="T0" fmla="*/ 123 w 181"/>
                  <a:gd name="T1" fmla="*/ 37 h 596"/>
                  <a:gd name="T2" fmla="*/ 104 w 181"/>
                  <a:gd name="T3" fmla="*/ 1 h 596"/>
                  <a:gd name="T4" fmla="*/ 85 w 181"/>
                  <a:gd name="T5" fmla="*/ 6 h 596"/>
                  <a:gd name="T6" fmla="*/ 85 w 181"/>
                  <a:gd name="T7" fmla="*/ 37 h 596"/>
                  <a:gd name="T8" fmla="*/ 87 w 181"/>
                  <a:gd name="T9" fmla="*/ 51 h 596"/>
                  <a:gd name="T10" fmla="*/ 98 w 181"/>
                  <a:gd name="T11" fmla="*/ 78 h 596"/>
                  <a:gd name="T12" fmla="*/ 112 w 181"/>
                  <a:gd name="T13" fmla="*/ 118 h 596"/>
                  <a:gd name="T14" fmla="*/ 140 w 181"/>
                  <a:gd name="T15" fmla="*/ 100 h 596"/>
                  <a:gd name="T16" fmla="*/ 142 w 181"/>
                  <a:gd name="T17" fmla="*/ 33 h 596"/>
                  <a:gd name="T18" fmla="*/ 112 w 181"/>
                  <a:gd name="T19" fmla="*/ 10 h 596"/>
                  <a:gd name="T20" fmla="*/ 79 w 181"/>
                  <a:gd name="T21" fmla="*/ 15 h 596"/>
                  <a:gd name="T22" fmla="*/ 74 w 181"/>
                  <a:gd name="T23" fmla="*/ 28 h 596"/>
                  <a:gd name="T24" fmla="*/ 60 w 181"/>
                  <a:gd name="T25" fmla="*/ 96 h 596"/>
                  <a:gd name="T26" fmla="*/ 49 w 181"/>
                  <a:gd name="T27" fmla="*/ 123 h 596"/>
                  <a:gd name="T28" fmla="*/ 43 w 181"/>
                  <a:gd name="T29" fmla="*/ 136 h 596"/>
                  <a:gd name="T30" fmla="*/ 65 w 181"/>
                  <a:gd name="T31" fmla="*/ 177 h 596"/>
                  <a:gd name="T32" fmla="*/ 98 w 181"/>
                  <a:gd name="T33" fmla="*/ 150 h 596"/>
                  <a:gd name="T34" fmla="*/ 115 w 181"/>
                  <a:gd name="T35" fmla="*/ 141 h 596"/>
                  <a:gd name="T36" fmla="*/ 126 w 181"/>
                  <a:gd name="T37" fmla="*/ 146 h 596"/>
                  <a:gd name="T38" fmla="*/ 120 w 181"/>
                  <a:gd name="T39" fmla="*/ 191 h 596"/>
                  <a:gd name="T40" fmla="*/ 82 w 181"/>
                  <a:gd name="T41" fmla="*/ 204 h 596"/>
                  <a:gd name="T42" fmla="*/ 38 w 181"/>
                  <a:gd name="T43" fmla="*/ 222 h 596"/>
                  <a:gd name="T44" fmla="*/ 38 w 181"/>
                  <a:gd name="T45" fmla="*/ 281 h 596"/>
                  <a:gd name="T46" fmla="*/ 52 w 181"/>
                  <a:gd name="T47" fmla="*/ 285 h 596"/>
                  <a:gd name="T48" fmla="*/ 62 w 181"/>
                  <a:gd name="T49" fmla="*/ 281 h 596"/>
                  <a:gd name="T50" fmla="*/ 76 w 181"/>
                  <a:gd name="T51" fmla="*/ 244 h 596"/>
                  <a:gd name="T52" fmla="*/ 120 w 181"/>
                  <a:gd name="T53" fmla="*/ 254 h 596"/>
                  <a:gd name="T54" fmla="*/ 153 w 181"/>
                  <a:gd name="T55" fmla="*/ 285 h 596"/>
                  <a:gd name="T56" fmla="*/ 85 w 181"/>
                  <a:gd name="T57" fmla="*/ 366 h 596"/>
                  <a:gd name="T58" fmla="*/ 16 w 181"/>
                  <a:gd name="T59" fmla="*/ 358 h 596"/>
                  <a:gd name="T60" fmla="*/ 0 w 181"/>
                  <a:gd name="T61" fmla="*/ 321 h 596"/>
                  <a:gd name="T62" fmla="*/ 55 w 181"/>
                  <a:gd name="T63" fmla="*/ 330 h 596"/>
                  <a:gd name="T64" fmla="*/ 87 w 181"/>
                  <a:gd name="T65" fmla="*/ 362 h 596"/>
                  <a:gd name="T66" fmla="*/ 112 w 181"/>
                  <a:gd name="T67" fmla="*/ 384 h 596"/>
                  <a:gd name="T68" fmla="*/ 98 w 181"/>
                  <a:gd name="T69" fmla="*/ 425 h 596"/>
                  <a:gd name="T70" fmla="*/ 38 w 181"/>
                  <a:gd name="T71" fmla="*/ 403 h 596"/>
                  <a:gd name="T72" fmla="*/ 52 w 181"/>
                  <a:gd name="T73" fmla="*/ 520 h 596"/>
                  <a:gd name="T74" fmla="*/ 79 w 181"/>
                  <a:gd name="T75" fmla="*/ 506 h 596"/>
                  <a:gd name="T76" fmla="*/ 96 w 181"/>
                  <a:gd name="T77" fmla="*/ 488 h 596"/>
                  <a:gd name="T78" fmla="*/ 112 w 181"/>
                  <a:gd name="T79" fmla="*/ 479 h 596"/>
                  <a:gd name="T80" fmla="*/ 137 w 181"/>
                  <a:gd name="T81" fmla="*/ 537 h 596"/>
                  <a:gd name="T82" fmla="*/ 134 w 181"/>
                  <a:gd name="T83" fmla="*/ 583 h 596"/>
                  <a:gd name="T84" fmla="*/ 117 w 181"/>
                  <a:gd name="T85" fmla="*/ 596 h 59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81"/>
                  <a:gd name="T130" fmla="*/ 0 h 596"/>
                  <a:gd name="T131" fmla="*/ 181 w 181"/>
                  <a:gd name="T132" fmla="*/ 596 h 59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81" h="596">
                    <a:moveTo>
                      <a:pt x="123" y="37"/>
                    </a:moveTo>
                    <a:cubicBezTo>
                      <a:pt x="119" y="19"/>
                      <a:pt x="114" y="12"/>
                      <a:pt x="104" y="1"/>
                    </a:cubicBezTo>
                    <a:cubicBezTo>
                      <a:pt x="97" y="3"/>
                      <a:pt x="90" y="0"/>
                      <a:pt x="85" y="6"/>
                    </a:cubicBezTo>
                    <a:cubicBezTo>
                      <a:pt x="78" y="13"/>
                      <a:pt x="83" y="30"/>
                      <a:pt x="85" y="37"/>
                    </a:cubicBezTo>
                    <a:cubicBezTo>
                      <a:pt x="85" y="42"/>
                      <a:pt x="86" y="47"/>
                      <a:pt x="87" y="51"/>
                    </a:cubicBezTo>
                    <a:cubicBezTo>
                      <a:pt x="90" y="60"/>
                      <a:pt x="96" y="68"/>
                      <a:pt x="98" y="78"/>
                    </a:cubicBezTo>
                    <a:cubicBezTo>
                      <a:pt x="105" y="111"/>
                      <a:pt x="100" y="98"/>
                      <a:pt x="112" y="118"/>
                    </a:cubicBezTo>
                    <a:cubicBezTo>
                      <a:pt x="119" y="154"/>
                      <a:pt x="133" y="115"/>
                      <a:pt x="140" y="100"/>
                    </a:cubicBezTo>
                    <a:cubicBezTo>
                      <a:pt x="142" y="83"/>
                      <a:pt x="150" y="50"/>
                      <a:pt x="142" y="33"/>
                    </a:cubicBezTo>
                    <a:cubicBezTo>
                      <a:pt x="134" y="15"/>
                      <a:pt x="124" y="14"/>
                      <a:pt x="112" y="10"/>
                    </a:cubicBezTo>
                    <a:cubicBezTo>
                      <a:pt x="101" y="12"/>
                      <a:pt x="90" y="10"/>
                      <a:pt x="79" y="15"/>
                    </a:cubicBezTo>
                    <a:cubicBezTo>
                      <a:pt x="76" y="16"/>
                      <a:pt x="75" y="24"/>
                      <a:pt x="74" y="28"/>
                    </a:cubicBezTo>
                    <a:cubicBezTo>
                      <a:pt x="66" y="50"/>
                      <a:pt x="66" y="74"/>
                      <a:pt x="60" y="96"/>
                    </a:cubicBezTo>
                    <a:cubicBezTo>
                      <a:pt x="57" y="106"/>
                      <a:pt x="53" y="114"/>
                      <a:pt x="49" y="123"/>
                    </a:cubicBezTo>
                    <a:cubicBezTo>
                      <a:pt x="47" y="128"/>
                      <a:pt x="43" y="136"/>
                      <a:pt x="43" y="136"/>
                    </a:cubicBezTo>
                    <a:cubicBezTo>
                      <a:pt x="47" y="199"/>
                      <a:pt x="38" y="191"/>
                      <a:pt x="65" y="177"/>
                    </a:cubicBezTo>
                    <a:cubicBezTo>
                      <a:pt x="75" y="166"/>
                      <a:pt x="87" y="156"/>
                      <a:pt x="98" y="150"/>
                    </a:cubicBezTo>
                    <a:cubicBezTo>
                      <a:pt x="104" y="147"/>
                      <a:pt x="115" y="141"/>
                      <a:pt x="115" y="141"/>
                    </a:cubicBezTo>
                    <a:cubicBezTo>
                      <a:pt x="119" y="142"/>
                      <a:pt x="123" y="142"/>
                      <a:pt x="126" y="146"/>
                    </a:cubicBezTo>
                    <a:cubicBezTo>
                      <a:pt x="133" y="155"/>
                      <a:pt x="126" y="184"/>
                      <a:pt x="120" y="191"/>
                    </a:cubicBezTo>
                    <a:cubicBezTo>
                      <a:pt x="111" y="200"/>
                      <a:pt x="91" y="202"/>
                      <a:pt x="82" y="204"/>
                    </a:cubicBezTo>
                    <a:cubicBezTo>
                      <a:pt x="68" y="218"/>
                      <a:pt x="53" y="216"/>
                      <a:pt x="38" y="222"/>
                    </a:cubicBezTo>
                    <a:cubicBezTo>
                      <a:pt x="25" y="244"/>
                      <a:pt x="14" y="267"/>
                      <a:pt x="38" y="281"/>
                    </a:cubicBezTo>
                    <a:cubicBezTo>
                      <a:pt x="42" y="303"/>
                      <a:pt x="38" y="294"/>
                      <a:pt x="52" y="285"/>
                    </a:cubicBezTo>
                    <a:cubicBezTo>
                      <a:pt x="55" y="283"/>
                      <a:pt x="59" y="282"/>
                      <a:pt x="62" y="281"/>
                    </a:cubicBezTo>
                    <a:cubicBezTo>
                      <a:pt x="67" y="263"/>
                      <a:pt x="66" y="256"/>
                      <a:pt x="76" y="244"/>
                    </a:cubicBezTo>
                    <a:cubicBezTo>
                      <a:pt x="91" y="249"/>
                      <a:pt x="106" y="247"/>
                      <a:pt x="120" y="254"/>
                    </a:cubicBezTo>
                    <a:cubicBezTo>
                      <a:pt x="132" y="259"/>
                      <a:pt x="141" y="279"/>
                      <a:pt x="153" y="285"/>
                    </a:cubicBezTo>
                    <a:cubicBezTo>
                      <a:pt x="181" y="353"/>
                      <a:pt x="110" y="362"/>
                      <a:pt x="85" y="366"/>
                    </a:cubicBezTo>
                    <a:cubicBezTo>
                      <a:pt x="61" y="377"/>
                      <a:pt x="39" y="365"/>
                      <a:pt x="16" y="358"/>
                    </a:cubicBezTo>
                    <a:cubicBezTo>
                      <a:pt x="12" y="340"/>
                      <a:pt x="9" y="332"/>
                      <a:pt x="0" y="321"/>
                    </a:cubicBezTo>
                    <a:cubicBezTo>
                      <a:pt x="17" y="312"/>
                      <a:pt x="38" y="322"/>
                      <a:pt x="55" y="330"/>
                    </a:cubicBezTo>
                    <a:cubicBezTo>
                      <a:pt x="65" y="343"/>
                      <a:pt x="75" y="355"/>
                      <a:pt x="87" y="362"/>
                    </a:cubicBezTo>
                    <a:cubicBezTo>
                      <a:pt x="96" y="371"/>
                      <a:pt x="104" y="376"/>
                      <a:pt x="112" y="384"/>
                    </a:cubicBezTo>
                    <a:cubicBezTo>
                      <a:pt x="122" y="411"/>
                      <a:pt x="114" y="417"/>
                      <a:pt x="98" y="425"/>
                    </a:cubicBezTo>
                    <a:cubicBezTo>
                      <a:pt x="78" y="421"/>
                      <a:pt x="57" y="413"/>
                      <a:pt x="38" y="403"/>
                    </a:cubicBezTo>
                    <a:cubicBezTo>
                      <a:pt x="26" y="431"/>
                      <a:pt x="27" y="507"/>
                      <a:pt x="52" y="520"/>
                    </a:cubicBezTo>
                    <a:cubicBezTo>
                      <a:pt x="60" y="516"/>
                      <a:pt x="71" y="513"/>
                      <a:pt x="79" y="506"/>
                    </a:cubicBezTo>
                    <a:cubicBezTo>
                      <a:pt x="85" y="500"/>
                      <a:pt x="89" y="491"/>
                      <a:pt x="96" y="488"/>
                    </a:cubicBezTo>
                    <a:cubicBezTo>
                      <a:pt x="101" y="485"/>
                      <a:pt x="112" y="479"/>
                      <a:pt x="112" y="479"/>
                    </a:cubicBezTo>
                    <a:cubicBezTo>
                      <a:pt x="136" y="487"/>
                      <a:pt x="133" y="502"/>
                      <a:pt x="137" y="537"/>
                    </a:cubicBezTo>
                    <a:cubicBezTo>
                      <a:pt x="136" y="552"/>
                      <a:pt x="137" y="568"/>
                      <a:pt x="134" y="583"/>
                    </a:cubicBezTo>
                    <a:cubicBezTo>
                      <a:pt x="132" y="592"/>
                      <a:pt x="117" y="596"/>
                      <a:pt x="117" y="596"/>
                    </a:cubicBezTo>
                  </a:path>
                </a:pathLst>
              </a:cu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391" name="Group 193"/>
              <p:cNvGrpSpPr>
                <a:grpSpLocks/>
              </p:cNvGrpSpPr>
              <p:nvPr/>
            </p:nvGrpSpPr>
            <p:grpSpPr bwMode="auto">
              <a:xfrm>
                <a:off x="2985" y="3013"/>
                <a:ext cx="34" cy="37"/>
                <a:chOff x="2985" y="3013"/>
                <a:chExt cx="34" cy="37"/>
              </a:xfrm>
            </p:grpSpPr>
            <p:sp>
              <p:nvSpPr>
                <p:cNvPr id="53404" name="Oval 194"/>
                <p:cNvSpPr>
                  <a:spLocks noChangeArrowheads="1"/>
                </p:cNvSpPr>
                <p:nvPr/>
              </p:nvSpPr>
              <p:spPr bwMode="auto">
                <a:xfrm>
                  <a:off x="2985" y="3013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405" name="Oval 195"/>
                <p:cNvSpPr>
                  <a:spLocks noChangeArrowheads="1"/>
                </p:cNvSpPr>
                <p:nvPr/>
              </p:nvSpPr>
              <p:spPr bwMode="auto">
                <a:xfrm>
                  <a:off x="2985" y="3013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92" name="Line 196"/>
              <p:cNvSpPr>
                <a:spLocks noChangeShapeType="1"/>
              </p:cNvSpPr>
              <p:nvPr/>
            </p:nvSpPr>
            <p:spPr bwMode="auto">
              <a:xfrm flipH="1" flipV="1">
                <a:off x="2941" y="2985"/>
                <a:ext cx="44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  <p:grpSp>
            <p:nvGrpSpPr>
              <p:cNvPr id="53393" name="Group 197"/>
              <p:cNvGrpSpPr>
                <a:grpSpLocks/>
              </p:cNvGrpSpPr>
              <p:nvPr/>
            </p:nvGrpSpPr>
            <p:grpSpPr bwMode="auto">
              <a:xfrm>
                <a:off x="2985" y="3069"/>
                <a:ext cx="68" cy="65"/>
                <a:chOff x="2985" y="3069"/>
                <a:chExt cx="68" cy="65"/>
              </a:xfrm>
            </p:grpSpPr>
            <p:grpSp>
              <p:nvGrpSpPr>
                <p:cNvPr id="53400" name="Group 198"/>
                <p:cNvGrpSpPr>
                  <a:grpSpLocks/>
                </p:cNvGrpSpPr>
                <p:nvPr/>
              </p:nvGrpSpPr>
              <p:grpSpPr bwMode="auto">
                <a:xfrm>
                  <a:off x="2985" y="3097"/>
                  <a:ext cx="34" cy="37"/>
                  <a:chOff x="2985" y="3097"/>
                  <a:chExt cx="34" cy="37"/>
                </a:xfrm>
              </p:grpSpPr>
              <p:sp>
                <p:nvSpPr>
                  <p:cNvPr id="53402" name="Oval 199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3097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403" name="Oval 200"/>
                  <p:cNvSpPr>
                    <a:spLocks noChangeArrowheads="1"/>
                  </p:cNvSpPr>
                  <p:nvPr/>
                </p:nvSpPr>
                <p:spPr bwMode="auto">
                  <a:xfrm>
                    <a:off x="2985" y="3097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401" name="Line 201"/>
                <p:cNvSpPr>
                  <a:spLocks noChangeShapeType="1"/>
                </p:cNvSpPr>
                <p:nvPr/>
              </p:nvSpPr>
              <p:spPr bwMode="auto">
                <a:xfrm flipH="1">
                  <a:off x="2988" y="3069"/>
                  <a:ext cx="65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grpSp>
            <p:nvGrpSpPr>
              <p:cNvPr id="53394" name="Group 202"/>
              <p:cNvGrpSpPr>
                <a:grpSpLocks/>
              </p:cNvGrpSpPr>
              <p:nvPr/>
            </p:nvGrpSpPr>
            <p:grpSpPr bwMode="auto">
              <a:xfrm>
                <a:off x="2934" y="3153"/>
                <a:ext cx="68" cy="65"/>
                <a:chOff x="2934" y="3153"/>
                <a:chExt cx="68" cy="65"/>
              </a:xfrm>
            </p:grpSpPr>
            <p:grpSp>
              <p:nvGrpSpPr>
                <p:cNvPr id="53396" name="Group 203"/>
                <p:cNvGrpSpPr>
                  <a:grpSpLocks/>
                </p:cNvGrpSpPr>
                <p:nvPr/>
              </p:nvGrpSpPr>
              <p:grpSpPr bwMode="auto">
                <a:xfrm>
                  <a:off x="2934" y="3181"/>
                  <a:ext cx="34" cy="37"/>
                  <a:chOff x="2934" y="3181"/>
                  <a:chExt cx="34" cy="37"/>
                </a:xfrm>
              </p:grpSpPr>
              <p:sp>
                <p:nvSpPr>
                  <p:cNvPr id="53398" name="Oval 204"/>
                  <p:cNvSpPr>
                    <a:spLocks noChangeArrowheads="1"/>
                  </p:cNvSpPr>
                  <p:nvPr/>
                </p:nvSpPr>
                <p:spPr bwMode="auto">
                  <a:xfrm>
                    <a:off x="2934" y="3181"/>
                    <a:ext cx="34" cy="37"/>
                  </a:xfrm>
                  <a:prstGeom prst="ellipse">
                    <a:avLst/>
                  </a:prstGeom>
                  <a:solidFill>
                    <a:srgbClr val="000000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  <p:sp>
                <p:nvSpPr>
                  <p:cNvPr id="53399" name="Oval 205"/>
                  <p:cNvSpPr>
                    <a:spLocks noChangeArrowheads="1"/>
                  </p:cNvSpPr>
                  <p:nvPr/>
                </p:nvSpPr>
                <p:spPr bwMode="auto">
                  <a:xfrm>
                    <a:off x="2934" y="3181"/>
                    <a:ext cx="34" cy="37"/>
                  </a:xfrm>
                  <a:prstGeom prst="ellipse">
                    <a:avLst/>
                  </a:prstGeom>
                  <a:noFill/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altLang="en-US" sz="1800">
                      <a:solidFill>
                        <a:prstClr val="black"/>
                      </a:solidFill>
                      <a:latin typeface="Calibri" pitchFamily="34" charset="0"/>
                      <a:ea typeface="+mn-ea"/>
                    </a:endParaRPr>
                  </a:p>
                </p:txBody>
              </p:sp>
            </p:grpSp>
            <p:sp>
              <p:nvSpPr>
                <p:cNvPr id="53397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2937" y="3153"/>
                  <a:ext cx="65" cy="3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GB" sz="1800">
                    <a:solidFill>
                      <a:prstClr val="black"/>
                    </a:solidFill>
                    <a:latin typeface="Calibri"/>
                    <a:ea typeface="+mn-ea"/>
                  </a:endParaRPr>
                </a:p>
              </p:txBody>
            </p:sp>
          </p:grpSp>
          <p:sp>
            <p:nvSpPr>
              <p:cNvPr id="53395" name="Freeform 207"/>
              <p:cNvSpPr>
                <a:spLocks/>
              </p:cNvSpPr>
              <p:nvPr/>
            </p:nvSpPr>
            <p:spPr bwMode="auto">
              <a:xfrm>
                <a:off x="2952" y="2957"/>
                <a:ext cx="135" cy="253"/>
              </a:xfrm>
              <a:custGeom>
                <a:avLst/>
                <a:gdLst>
                  <a:gd name="T0" fmla="*/ 80 w 135"/>
                  <a:gd name="T1" fmla="*/ 67 h 253"/>
                  <a:gd name="T2" fmla="*/ 8 w 135"/>
                  <a:gd name="T3" fmla="*/ 45 h 253"/>
                  <a:gd name="T4" fmla="*/ 36 w 135"/>
                  <a:gd name="T5" fmla="*/ 17 h 253"/>
                  <a:gd name="T6" fmla="*/ 55 w 135"/>
                  <a:gd name="T7" fmla="*/ 49 h 253"/>
                  <a:gd name="T8" fmla="*/ 77 w 135"/>
                  <a:gd name="T9" fmla="*/ 72 h 253"/>
                  <a:gd name="T10" fmla="*/ 83 w 135"/>
                  <a:gd name="T11" fmla="*/ 86 h 253"/>
                  <a:gd name="T12" fmla="*/ 91 w 135"/>
                  <a:gd name="T13" fmla="*/ 94 h 253"/>
                  <a:gd name="T14" fmla="*/ 102 w 135"/>
                  <a:gd name="T15" fmla="*/ 112 h 253"/>
                  <a:gd name="T16" fmla="*/ 124 w 135"/>
                  <a:gd name="T17" fmla="*/ 126 h 253"/>
                  <a:gd name="T18" fmla="*/ 86 w 135"/>
                  <a:gd name="T19" fmla="*/ 144 h 253"/>
                  <a:gd name="T20" fmla="*/ 39 w 135"/>
                  <a:gd name="T21" fmla="*/ 153 h 253"/>
                  <a:gd name="T22" fmla="*/ 47 w 135"/>
                  <a:gd name="T23" fmla="*/ 162 h 253"/>
                  <a:gd name="T24" fmla="*/ 63 w 135"/>
                  <a:gd name="T25" fmla="*/ 171 h 253"/>
                  <a:gd name="T26" fmla="*/ 74 w 135"/>
                  <a:gd name="T27" fmla="*/ 198 h 253"/>
                  <a:gd name="T28" fmla="*/ 63 w 135"/>
                  <a:gd name="T29" fmla="*/ 221 h 253"/>
                  <a:gd name="T30" fmla="*/ 39 w 135"/>
                  <a:gd name="T31" fmla="*/ 252 h 253"/>
                  <a:gd name="T32" fmla="*/ 0 w 135"/>
                  <a:gd name="T33" fmla="*/ 234 h 253"/>
                  <a:gd name="T34" fmla="*/ 20 w 135"/>
                  <a:gd name="T35" fmla="*/ 171 h 253"/>
                  <a:gd name="T36" fmla="*/ 61 w 135"/>
                  <a:gd name="T37" fmla="*/ 139 h 253"/>
                  <a:gd name="T38" fmla="*/ 124 w 135"/>
                  <a:gd name="T39" fmla="*/ 135 h 253"/>
                  <a:gd name="T40" fmla="*/ 135 w 135"/>
                  <a:gd name="T41" fmla="*/ 130 h 25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5"/>
                  <a:gd name="T64" fmla="*/ 0 h 253"/>
                  <a:gd name="T65" fmla="*/ 135 w 135"/>
                  <a:gd name="T66" fmla="*/ 253 h 25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5" h="253">
                    <a:moveTo>
                      <a:pt x="80" y="67"/>
                    </a:moveTo>
                    <a:cubicBezTo>
                      <a:pt x="53" y="65"/>
                      <a:pt x="24" y="82"/>
                      <a:pt x="8" y="45"/>
                    </a:cubicBezTo>
                    <a:cubicBezTo>
                      <a:pt x="0" y="0"/>
                      <a:pt x="11" y="14"/>
                      <a:pt x="36" y="17"/>
                    </a:cubicBezTo>
                    <a:cubicBezTo>
                      <a:pt x="46" y="28"/>
                      <a:pt x="45" y="39"/>
                      <a:pt x="55" y="49"/>
                    </a:cubicBezTo>
                    <a:cubicBezTo>
                      <a:pt x="62" y="66"/>
                      <a:pt x="66" y="65"/>
                      <a:pt x="77" y="72"/>
                    </a:cubicBezTo>
                    <a:cubicBezTo>
                      <a:pt x="79" y="76"/>
                      <a:pt x="80" y="82"/>
                      <a:pt x="83" y="86"/>
                    </a:cubicBezTo>
                    <a:cubicBezTo>
                      <a:pt x="85" y="89"/>
                      <a:pt x="89" y="90"/>
                      <a:pt x="91" y="94"/>
                    </a:cubicBezTo>
                    <a:cubicBezTo>
                      <a:pt x="102" y="116"/>
                      <a:pt x="83" y="103"/>
                      <a:pt x="102" y="112"/>
                    </a:cubicBezTo>
                    <a:cubicBezTo>
                      <a:pt x="115" y="105"/>
                      <a:pt x="119" y="103"/>
                      <a:pt x="124" y="126"/>
                    </a:cubicBezTo>
                    <a:cubicBezTo>
                      <a:pt x="111" y="133"/>
                      <a:pt x="99" y="137"/>
                      <a:pt x="86" y="144"/>
                    </a:cubicBezTo>
                    <a:cubicBezTo>
                      <a:pt x="67" y="140"/>
                      <a:pt x="55" y="135"/>
                      <a:pt x="39" y="153"/>
                    </a:cubicBezTo>
                    <a:cubicBezTo>
                      <a:pt x="42" y="156"/>
                      <a:pt x="44" y="160"/>
                      <a:pt x="47" y="162"/>
                    </a:cubicBezTo>
                    <a:cubicBezTo>
                      <a:pt x="52" y="166"/>
                      <a:pt x="63" y="171"/>
                      <a:pt x="63" y="171"/>
                    </a:cubicBezTo>
                    <a:cubicBezTo>
                      <a:pt x="67" y="180"/>
                      <a:pt x="76" y="188"/>
                      <a:pt x="74" y="198"/>
                    </a:cubicBezTo>
                    <a:cubicBezTo>
                      <a:pt x="69" y="223"/>
                      <a:pt x="76" y="203"/>
                      <a:pt x="63" y="221"/>
                    </a:cubicBezTo>
                    <a:cubicBezTo>
                      <a:pt x="41" y="253"/>
                      <a:pt x="56" y="243"/>
                      <a:pt x="39" y="252"/>
                    </a:cubicBezTo>
                    <a:cubicBezTo>
                      <a:pt x="21" y="249"/>
                      <a:pt x="14" y="250"/>
                      <a:pt x="0" y="234"/>
                    </a:cubicBezTo>
                    <a:cubicBezTo>
                      <a:pt x="3" y="194"/>
                      <a:pt x="2" y="192"/>
                      <a:pt x="20" y="171"/>
                    </a:cubicBezTo>
                    <a:cubicBezTo>
                      <a:pt x="28" y="148"/>
                      <a:pt x="46" y="148"/>
                      <a:pt x="61" y="139"/>
                    </a:cubicBezTo>
                    <a:cubicBezTo>
                      <a:pt x="95" y="143"/>
                      <a:pt x="96" y="143"/>
                      <a:pt x="124" y="135"/>
                    </a:cubicBezTo>
                    <a:cubicBezTo>
                      <a:pt x="133" y="130"/>
                      <a:pt x="129" y="130"/>
                      <a:pt x="135" y="130"/>
                    </a:cubicBezTo>
                  </a:path>
                </a:pathLst>
              </a:cu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sp>
          <p:nvSpPr>
            <p:cNvPr id="53261" name="Freeform 208"/>
            <p:cNvSpPr>
              <a:spLocks noEditPoints="1"/>
            </p:cNvSpPr>
            <p:nvPr/>
          </p:nvSpPr>
          <p:spPr bwMode="auto">
            <a:xfrm>
              <a:off x="2867" y="3166"/>
              <a:ext cx="272" cy="107"/>
            </a:xfrm>
            <a:custGeom>
              <a:avLst/>
              <a:gdLst>
                <a:gd name="T0" fmla="*/ 0 w 2833"/>
                <a:gd name="T1" fmla="*/ 0 h 1111"/>
                <a:gd name="T2" fmla="*/ 0 w 2833"/>
                <a:gd name="T3" fmla="*/ 0 h 1111"/>
                <a:gd name="T4" fmla="*/ 0 w 2833"/>
                <a:gd name="T5" fmla="*/ 0 h 1111"/>
                <a:gd name="T6" fmla="*/ 0 w 2833"/>
                <a:gd name="T7" fmla="*/ 0 h 1111"/>
                <a:gd name="T8" fmla="*/ 0 w 2833"/>
                <a:gd name="T9" fmla="*/ 0 h 1111"/>
                <a:gd name="T10" fmla="*/ 0 w 2833"/>
                <a:gd name="T11" fmla="*/ 0 h 1111"/>
                <a:gd name="T12" fmla="*/ 0 w 2833"/>
                <a:gd name="T13" fmla="*/ 0 h 1111"/>
                <a:gd name="T14" fmla="*/ 0 w 2833"/>
                <a:gd name="T15" fmla="*/ 0 h 1111"/>
                <a:gd name="T16" fmla="*/ 0 w 2833"/>
                <a:gd name="T17" fmla="*/ 0 h 1111"/>
                <a:gd name="T18" fmla="*/ 0 w 2833"/>
                <a:gd name="T19" fmla="*/ 0 h 1111"/>
                <a:gd name="T20" fmla="*/ 0 w 2833"/>
                <a:gd name="T21" fmla="*/ 0 h 1111"/>
                <a:gd name="T22" fmla="*/ 0 w 2833"/>
                <a:gd name="T23" fmla="*/ 0 h 1111"/>
                <a:gd name="T24" fmla="*/ 0 w 2833"/>
                <a:gd name="T25" fmla="*/ 0 h 1111"/>
                <a:gd name="T26" fmla="*/ 0 w 2833"/>
                <a:gd name="T27" fmla="*/ 0 h 1111"/>
                <a:gd name="T28" fmla="*/ 0 w 2833"/>
                <a:gd name="T29" fmla="*/ 0 h 1111"/>
                <a:gd name="T30" fmla="*/ 0 w 2833"/>
                <a:gd name="T31" fmla="*/ 0 h 1111"/>
                <a:gd name="T32" fmla="*/ 0 w 2833"/>
                <a:gd name="T33" fmla="*/ 0 h 1111"/>
                <a:gd name="T34" fmla="*/ 0 w 2833"/>
                <a:gd name="T35" fmla="*/ 0 h 1111"/>
                <a:gd name="T36" fmla="*/ 0 w 2833"/>
                <a:gd name="T37" fmla="*/ 0 h 1111"/>
                <a:gd name="T38" fmla="*/ 0 w 2833"/>
                <a:gd name="T39" fmla="*/ 0 h 1111"/>
                <a:gd name="T40" fmla="*/ 0 w 2833"/>
                <a:gd name="T41" fmla="*/ 0 h 1111"/>
                <a:gd name="T42" fmla="*/ 0 w 2833"/>
                <a:gd name="T43" fmla="*/ 0 h 1111"/>
                <a:gd name="T44" fmla="*/ 0 w 2833"/>
                <a:gd name="T45" fmla="*/ 0 h 1111"/>
                <a:gd name="T46" fmla="*/ 0 w 2833"/>
                <a:gd name="T47" fmla="*/ 0 h 1111"/>
                <a:gd name="T48" fmla="*/ 0 w 2833"/>
                <a:gd name="T49" fmla="*/ 0 h 1111"/>
                <a:gd name="T50" fmla="*/ 0 w 2833"/>
                <a:gd name="T51" fmla="*/ 0 h 1111"/>
                <a:gd name="T52" fmla="*/ 0 w 2833"/>
                <a:gd name="T53" fmla="*/ 0 h 1111"/>
                <a:gd name="T54" fmla="*/ 0 w 2833"/>
                <a:gd name="T55" fmla="*/ 0 h 1111"/>
                <a:gd name="T56" fmla="*/ 0 w 2833"/>
                <a:gd name="T57" fmla="*/ 0 h 1111"/>
                <a:gd name="T58" fmla="*/ 0 w 2833"/>
                <a:gd name="T59" fmla="*/ 0 h 1111"/>
                <a:gd name="T60" fmla="*/ 0 w 2833"/>
                <a:gd name="T61" fmla="*/ 0 h 1111"/>
                <a:gd name="T62" fmla="*/ 0 w 2833"/>
                <a:gd name="T63" fmla="*/ 0 h 1111"/>
                <a:gd name="T64" fmla="*/ 0 w 2833"/>
                <a:gd name="T65" fmla="*/ 0 h 1111"/>
                <a:gd name="T66" fmla="*/ 0 w 2833"/>
                <a:gd name="T67" fmla="*/ 0 h 1111"/>
                <a:gd name="T68" fmla="*/ 0 w 2833"/>
                <a:gd name="T69" fmla="*/ 0 h 1111"/>
                <a:gd name="T70" fmla="*/ 0 w 2833"/>
                <a:gd name="T71" fmla="*/ 0 h 1111"/>
                <a:gd name="T72" fmla="*/ 0 w 2833"/>
                <a:gd name="T73" fmla="*/ 0 h 1111"/>
                <a:gd name="T74" fmla="*/ 0 w 2833"/>
                <a:gd name="T75" fmla="*/ 0 h 1111"/>
                <a:gd name="T76" fmla="*/ 0 w 2833"/>
                <a:gd name="T77" fmla="*/ 0 h 1111"/>
                <a:gd name="T78" fmla="*/ 0 w 2833"/>
                <a:gd name="T79" fmla="*/ 0 h 1111"/>
                <a:gd name="T80" fmla="*/ 0 w 2833"/>
                <a:gd name="T81" fmla="*/ 0 h 1111"/>
                <a:gd name="T82" fmla="*/ 0 w 2833"/>
                <a:gd name="T83" fmla="*/ 0 h 1111"/>
                <a:gd name="T84" fmla="*/ 0 w 2833"/>
                <a:gd name="T85" fmla="*/ 0 h 1111"/>
                <a:gd name="T86" fmla="*/ 0 w 2833"/>
                <a:gd name="T87" fmla="*/ 0 h 1111"/>
                <a:gd name="T88" fmla="*/ 0 w 2833"/>
                <a:gd name="T89" fmla="*/ 0 h 1111"/>
                <a:gd name="T90" fmla="*/ 0 w 2833"/>
                <a:gd name="T91" fmla="*/ 0 h 1111"/>
                <a:gd name="T92" fmla="*/ 0 w 2833"/>
                <a:gd name="T93" fmla="*/ 0 h 11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33"/>
                <a:gd name="T142" fmla="*/ 0 h 1111"/>
                <a:gd name="T143" fmla="*/ 2833 w 2833"/>
                <a:gd name="T144" fmla="*/ 1111 h 11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33" h="1111">
                  <a:moveTo>
                    <a:pt x="7" y="613"/>
                  </a:moveTo>
                  <a:lnTo>
                    <a:pt x="0" y="563"/>
                  </a:lnTo>
                  <a:cubicBezTo>
                    <a:pt x="0" y="557"/>
                    <a:pt x="0" y="550"/>
                    <a:pt x="0" y="544"/>
                  </a:cubicBezTo>
                  <a:lnTo>
                    <a:pt x="7" y="494"/>
                  </a:lnTo>
                  <a:cubicBezTo>
                    <a:pt x="8" y="489"/>
                    <a:pt x="10" y="483"/>
                    <a:pt x="12" y="478"/>
                  </a:cubicBezTo>
                  <a:lnTo>
                    <a:pt x="32" y="429"/>
                  </a:lnTo>
                  <a:cubicBezTo>
                    <a:pt x="34" y="424"/>
                    <a:pt x="36" y="420"/>
                    <a:pt x="39" y="415"/>
                  </a:cubicBezTo>
                  <a:lnTo>
                    <a:pt x="73" y="368"/>
                  </a:lnTo>
                  <a:cubicBezTo>
                    <a:pt x="76" y="366"/>
                    <a:pt x="78" y="363"/>
                    <a:pt x="80" y="360"/>
                  </a:cubicBezTo>
                  <a:lnTo>
                    <a:pt x="125" y="315"/>
                  </a:lnTo>
                  <a:lnTo>
                    <a:pt x="189" y="266"/>
                  </a:lnTo>
                  <a:lnTo>
                    <a:pt x="264" y="222"/>
                  </a:lnTo>
                  <a:lnTo>
                    <a:pt x="345" y="182"/>
                  </a:lnTo>
                  <a:lnTo>
                    <a:pt x="370" y="172"/>
                  </a:lnTo>
                  <a:lnTo>
                    <a:pt x="419" y="295"/>
                  </a:lnTo>
                  <a:lnTo>
                    <a:pt x="404" y="301"/>
                  </a:lnTo>
                  <a:lnTo>
                    <a:pt x="331" y="337"/>
                  </a:lnTo>
                  <a:lnTo>
                    <a:pt x="270" y="373"/>
                  </a:lnTo>
                  <a:lnTo>
                    <a:pt x="220" y="410"/>
                  </a:lnTo>
                  <a:lnTo>
                    <a:pt x="175" y="455"/>
                  </a:lnTo>
                  <a:lnTo>
                    <a:pt x="181" y="447"/>
                  </a:lnTo>
                  <a:lnTo>
                    <a:pt x="147" y="494"/>
                  </a:lnTo>
                  <a:lnTo>
                    <a:pt x="155" y="480"/>
                  </a:lnTo>
                  <a:lnTo>
                    <a:pt x="135" y="529"/>
                  </a:lnTo>
                  <a:lnTo>
                    <a:pt x="139" y="513"/>
                  </a:lnTo>
                  <a:lnTo>
                    <a:pt x="132" y="563"/>
                  </a:lnTo>
                  <a:lnTo>
                    <a:pt x="132" y="544"/>
                  </a:lnTo>
                  <a:lnTo>
                    <a:pt x="139" y="594"/>
                  </a:lnTo>
                  <a:lnTo>
                    <a:pt x="7" y="613"/>
                  </a:lnTo>
                  <a:close/>
                  <a:moveTo>
                    <a:pt x="767" y="55"/>
                  </a:moveTo>
                  <a:lnTo>
                    <a:pt x="880" y="36"/>
                  </a:lnTo>
                  <a:lnTo>
                    <a:pt x="1006" y="18"/>
                  </a:lnTo>
                  <a:lnTo>
                    <a:pt x="1138" y="6"/>
                  </a:lnTo>
                  <a:lnTo>
                    <a:pt x="1305" y="0"/>
                  </a:lnTo>
                  <a:lnTo>
                    <a:pt x="1310" y="133"/>
                  </a:lnTo>
                  <a:lnTo>
                    <a:pt x="1151" y="139"/>
                  </a:lnTo>
                  <a:lnTo>
                    <a:pt x="1025" y="151"/>
                  </a:lnTo>
                  <a:lnTo>
                    <a:pt x="903" y="167"/>
                  </a:lnTo>
                  <a:lnTo>
                    <a:pt x="789" y="186"/>
                  </a:lnTo>
                  <a:lnTo>
                    <a:pt x="767" y="55"/>
                  </a:lnTo>
                  <a:close/>
                  <a:moveTo>
                    <a:pt x="1713" y="8"/>
                  </a:moveTo>
                  <a:lnTo>
                    <a:pt x="1825" y="18"/>
                  </a:lnTo>
                  <a:lnTo>
                    <a:pt x="1952" y="35"/>
                  </a:lnTo>
                  <a:lnTo>
                    <a:pt x="2072" y="56"/>
                  </a:lnTo>
                  <a:lnTo>
                    <a:pt x="2186" y="81"/>
                  </a:lnTo>
                  <a:lnTo>
                    <a:pt x="2250" y="98"/>
                  </a:lnTo>
                  <a:lnTo>
                    <a:pt x="2215" y="227"/>
                  </a:lnTo>
                  <a:lnTo>
                    <a:pt x="2157" y="212"/>
                  </a:lnTo>
                  <a:lnTo>
                    <a:pt x="2049" y="187"/>
                  </a:lnTo>
                  <a:lnTo>
                    <a:pt x="1933" y="168"/>
                  </a:lnTo>
                  <a:lnTo>
                    <a:pt x="1812" y="151"/>
                  </a:lnTo>
                  <a:lnTo>
                    <a:pt x="1701" y="141"/>
                  </a:lnTo>
                  <a:lnTo>
                    <a:pt x="1713" y="8"/>
                  </a:lnTo>
                  <a:close/>
                  <a:moveTo>
                    <a:pt x="2634" y="260"/>
                  </a:moveTo>
                  <a:lnTo>
                    <a:pt x="2638" y="262"/>
                  </a:lnTo>
                  <a:lnTo>
                    <a:pt x="2701" y="309"/>
                  </a:lnTo>
                  <a:lnTo>
                    <a:pt x="2753" y="360"/>
                  </a:lnTo>
                  <a:cubicBezTo>
                    <a:pt x="2755" y="363"/>
                    <a:pt x="2757" y="366"/>
                    <a:pt x="2759" y="368"/>
                  </a:cubicBezTo>
                  <a:lnTo>
                    <a:pt x="2793" y="415"/>
                  </a:lnTo>
                  <a:cubicBezTo>
                    <a:pt x="2797" y="420"/>
                    <a:pt x="2799" y="424"/>
                    <a:pt x="2801" y="429"/>
                  </a:cubicBezTo>
                  <a:lnTo>
                    <a:pt x="2821" y="478"/>
                  </a:lnTo>
                  <a:cubicBezTo>
                    <a:pt x="2823" y="483"/>
                    <a:pt x="2825" y="489"/>
                    <a:pt x="2825" y="494"/>
                  </a:cubicBezTo>
                  <a:lnTo>
                    <a:pt x="2832" y="544"/>
                  </a:lnTo>
                  <a:cubicBezTo>
                    <a:pt x="2833" y="550"/>
                    <a:pt x="2833" y="557"/>
                    <a:pt x="2832" y="563"/>
                  </a:cubicBezTo>
                  <a:lnTo>
                    <a:pt x="2825" y="613"/>
                  </a:lnTo>
                  <a:cubicBezTo>
                    <a:pt x="2825" y="618"/>
                    <a:pt x="2823" y="624"/>
                    <a:pt x="2821" y="629"/>
                  </a:cubicBezTo>
                  <a:lnTo>
                    <a:pt x="2801" y="678"/>
                  </a:lnTo>
                  <a:cubicBezTo>
                    <a:pt x="2799" y="683"/>
                    <a:pt x="2797" y="687"/>
                    <a:pt x="2793" y="692"/>
                  </a:cubicBezTo>
                  <a:lnTo>
                    <a:pt x="2759" y="739"/>
                  </a:lnTo>
                  <a:cubicBezTo>
                    <a:pt x="2758" y="741"/>
                    <a:pt x="2755" y="744"/>
                    <a:pt x="2753" y="746"/>
                  </a:cubicBezTo>
                  <a:lnTo>
                    <a:pt x="2708" y="792"/>
                  </a:lnTo>
                  <a:cubicBezTo>
                    <a:pt x="2706" y="794"/>
                    <a:pt x="2703" y="797"/>
                    <a:pt x="2701" y="799"/>
                  </a:cubicBezTo>
                  <a:lnTo>
                    <a:pt x="2695" y="803"/>
                  </a:lnTo>
                  <a:lnTo>
                    <a:pt x="2615" y="696"/>
                  </a:lnTo>
                  <a:lnTo>
                    <a:pt x="2620" y="692"/>
                  </a:lnTo>
                  <a:lnTo>
                    <a:pt x="2613" y="699"/>
                  </a:lnTo>
                  <a:lnTo>
                    <a:pt x="2658" y="653"/>
                  </a:lnTo>
                  <a:lnTo>
                    <a:pt x="2651" y="660"/>
                  </a:lnTo>
                  <a:lnTo>
                    <a:pt x="2685" y="613"/>
                  </a:lnTo>
                  <a:lnTo>
                    <a:pt x="2678" y="627"/>
                  </a:lnTo>
                  <a:lnTo>
                    <a:pt x="2698" y="578"/>
                  </a:lnTo>
                  <a:lnTo>
                    <a:pt x="2693" y="594"/>
                  </a:lnTo>
                  <a:lnTo>
                    <a:pt x="2700" y="544"/>
                  </a:lnTo>
                  <a:lnTo>
                    <a:pt x="2700" y="563"/>
                  </a:lnTo>
                  <a:lnTo>
                    <a:pt x="2693" y="513"/>
                  </a:lnTo>
                  <a:lnTo>
                    <a:pt x="2698" y="529"/>
                  </a:lnTo>
                  <a:lnTo>
                    <a:pt x="2678" y="480"/>
                  </a:lnTo>
                  <a:lnTo>
                    <a:pt x="2685" y="494"/>
                  </a:lnTo>
                  <a:lnTo>
                    <a:pt x="2651" y="447"/>
                  </a:lnTo>
                  <a:lnTo>
                    <a:pt x="2658" y="455"/>
                  </a:lnTo>
                  <a:lnTo>
                    <a:pt x="2620" y="416"/>
                  </a:lnTo>
                  <a:lnTo>
                    <a:pt x="2569" y="377"/>
                  </a:lnTo>
                  <a:lnTo>
                    <a:pt x="2565" y="374"/>
                  </a:lnTo>
                  <a:lnTo>
                    <a:pt x="2634" y="260"/>
                  </a:lnTo>
                  <a:close/>
                  <a:moveTo>
                    <a:pt x="2320" y="989"/>
                  </a:moveTo>
                  <a:lnTo>
                    <a:pt x="2297" y="997"/>
                  </a:lnTo>
                  <a:lnTo>
                    <a:pt x="2189" y="1026"/>
                  </a:lnTo>
                  <a:lnTo>
                    <a:pt x="2075" y="1052"/>
                  </a:lnTo>
                  <a:lnTo>
                    <a:pt x="1954" y="1072"/>
                  </a:lnTo>
                  <a:lnTo>
                    <a:pt x="1828" y="1090"/>
                  </a:lnTo>
                  <a:lnTo>
                    <a:pt x="1782" y="1094"/>
                  </a:lnTo>
                  <a:lnTo>
                    <a:pt x="1770" y="961"/>
                  </a:lnTo>
                  <a:lnTo>
                    <a:pt x="1809" y="957"/>
                  </a:lnTo>
                  <a:lnTo>
                    <a:pt x="1931" y="941"/>
                  </a:lnTo>
                  <a:lnTo>
                    <a:pt x="2046" y="921"/>
                  </a:lnTo>
                  <a:lnTo>
                    <a:pt x="2154" y="897"/>
                  </a:lnTo>
                  <a:lnTo>
                    <a:pt x="2254" y="870"/>
                  </a:lnTo>
                  <a:lnTo>
                    <a:pt x="2278" y="862"/>
                  </a:lnTo>
                  <a:lnTo>
                    <a:pt x="2320" y="989"/>
                  </a:lnTo>
                  <a:close/>
                  <a:moveTo>
                    <a:pt x="1374" y="1111"/>
                  </a:moveTo>
                  <a:lnTo>
                    <a:pt x="1142" y="1102"/>
                  </a:lnTo>
                  <a:lnTo>
                    <a:pt x="1009" y="1090"/>
                  </a:lnTo>
                  <a:lnTo>
                    <a:pt x="882" y="1073"/>
                  </a:lnTo>
                  <a:lnTo>
                    <a:pt x="835" y="1064"/>
                  </a:lnTo>
                  <a:lnTo>
                    <a:pt x="857" y="933"/>
                  </a:lnTo>
                  <a:lnTo>
                    <a:pt x="901" y="940"/>
                  </a:lnTo>
                  <a:lnTo>
                    <a:pt x="1022" y="957"/>
                  </a:lnTo>
                  <a:lnTo>
                    <a:pt x="1147" y="969"/>
                  </a:lnTo>
                  <a:lnTo>
                    <a:pt x="1379" y="977"/>
                  </a:lnTo>
                  <a:lnTo>
                    <a:pt x="1374" y="1111"/>
                  </a:lnTo>
                  <a:close/>
                  <a:moveTo>
                    <a:pt x="434" y="962"/>
                  </a:moveTo>
                  <a:lnTo>
                    <a:pt x="350" y="928"/>
                  </a:lnTo>
                  <a:lnTo>
                    <a:pt x="268" y="888"/>
                  </a:lnTo>
                  <a:lnTo>
                    <a:pt x="196" y="846"/>
                  </a:lnTo>
                  <a:lnTo>
                    <a:pt x="132" y="799"/>
                  </a:lnTo>
                  <a:cubicBezTo>
                    <a:pt x="130" y="797"/>
                    <a:pt x="127" y="794"/>
                    <a:pt x="125" y="792"/>
                  </a:cubicBezTo>
                  <a:lnTo>
                    <a:pt x="80" y="746"/>
                  </a:lnTo>
                  <a:cubicBezTo>
                    <a:pt x="78" y="744"/>
                    <a:pt x="75" y="741"/>
                    <a:pt x="73" y="739"/>
                  </a:cubicBezTo>
                  <a:lnTo>
                    <a:pt x="39" y="692"/>
                  </a:lnTo>
                  <a:cubicBezTo>
                    <a:pt x="36" y="687"/>
                    <a:pt x="34" y="683"/>
                    <a:pt x="32" y="678"/>
                  </a:cubicBezTo>
                  <a:lnTo>
                    <a:pt x="12" y="629"/>
                  </a:lnTo>
                  <a:lnTo>
                    <a:pt x="135" y="578"/>
                  </a:lnTo>
                  <a:lnTo>
                    <a:pt x="155" y="627"/>
                  </a:lnTo>
                  <a:lnTo>
                    <a:pt x="147" y="613"/>
                  </a:lnTo>
                  <a:lnTo>
                    <a:pt x="181" y="660"/>
                  </a:lnTo>
                  <a:lnTo>
                    <a:pt x="175" y="653"/>
                  </a:lnTo>
                  <a:lnTo>
                    <a:pt x="220" y="699"/>
                  </a:lnTo>
                  <a:lnTo>
                    <a:pt x="213" y="692"/>
                  </a:lnTo>
                  <a:lnTo>
                    <a:pt x="263" y="731"/>
                  </a:lnTo>
                  <a:lnTo>
                    <a:pt x="327" y="769"/>
                  </a:lnTo>
                  <a:lnTo>
                    <a:pt x="399" y="805"/>
                  </a:lnTo>
                  <a:lnTo>
                    <a:pt x="484" y="838"/>
                  </a:lnTo>
                  <a:lnTo>
                    <a:pt x="434" y="962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2" name="Freeform 209"/>
            <p:cNvSpPr>
              <a:spLocks noEditPoints="1"/>
            </p:cNvSpPr>
            <p:nvPr/>
          </p:nvSpPr>
          <p:spPr bwMode="auto">
            <a:xfrm>
              <a:off x="2867" y="1877"/>
              <a:ext cx="272" cy="107"/>
            </a:xfrm>
            <a:custGeom>
              <a:avLst/>
              <a:gdLst>
                <a:gd name="T0" fmla="*/ 0 w 2833"/>
                <a:gd name="T1" fmla="*/ 0 h 1111"/>
                <a:gd name="T2" fmla="*/ 0 w 2833"/>
                <a:gd name="T3" fmla="*/ 0 h 1111"/>
                <a:gd name="T4" fmla="*/ 0 w 2833"/>
                <a:gd name="T5" fmla="*/ 0 h 1111"/>
                <a:gd name="T6" fmla="*/ 0 w 2833"/>
                <a:gd name="T7" fmla="*/ 0 h 1111"/>
                <a:gd name="T8" fmla="*/ 0 w 2833"/>
                <a:gd name="T9" fmla="*/ 0 h 1111"/>
                <a:gd name="T10" fmla="*/ 0 w 2833"/>
                <a:gd name="T11" fmla="*/ 0 h 1111"/>
                <a:gd name="T12" fmla="*/ 0 w 2833"/>
                <a:gd name="T13" fmla="*/ 0 h 1111"/>
                <a:gd name="T14" fmla="*/ 0 w 2833"/>
                <a:gd name="T15" fmla="*/ 0 h 1111"/>
                <a:gd name="T16" fmla="*/ 0 w 2833"/>
                <a:gd name="T17" fmla="*/ 0 h 1111"/>
                <a:gd name="T18" fmla="*/ 0 w 2833"/>
                <a:gd name="T19" fmla="*/ 0 h 1111"/>
                <a:gd name="T20" fmla="*/ 0 w 2833"/>
                <a:gd name="T21" fmla="*/ 0 h 1111"/>
                <a:gd name="T22" fmla="*/ 0 w 2833"/>
                <a:gd name="T23" fmla="*/ 0 h 1111"/>
                <a:gd name="T24" fmla="*/ 0 w 2833"/>
                <a:gd name="T25" fmla="*/ 0 h 1111"/>
                <a:gd name="T26" fmla="*/ 0 w 2833"/>
                <a:gd name="T27" fmla="*/ 0 h 1111"/>
                <a:gd name="T28" fmla="*/ 0 w 2833"/>
                <a:gd name="T29" fmla="*/ 0 h 1111"/>
                <a:gd name="T30" fmla="*/ 0 w 2833"/>
                <a:gd name="T31" fmla="*/ 0 h 1111"/>
                <a:gd name="T32" fmla="*/ 0 w 2833"/>
                <a:gd name="T33" fmla="*/ 0 h 1111"/>
                <a:gd name="T34" fmla="*/ 0 w 2833"/>
                <a:gd name="T35" fmla="*/ 0 h 1111"/>
                <a:gd name="T36" fmla="*/ 0 w 2833"/>
                <a:gd name="T37" fmla="*/ 0 h 1111"/>
                <a:gd name="T38" fmla="*/ 0 w 2833"/>
                <a:gd name="T39" fmla="*/ 0 h 1111"/>
                <a:gd name="T40" fmla="*/ 0 w 2833"/>
                <a:gd name="T41" fmla="*/ 0 h 1111"/>
                <a:gd name="T42" fmla="*/ 0 w 2833"/>
                <a:gd name="T43" fmla="*/ 0 h 1111"/>
                <a:gd name="T44" fmla="*/ 0 w 2833"/>
                <a:gd name="T45" fmla="*/ 0 h 1111"/>
                <a:gd name="T46" fmla="*/ 0 w 2833"/>
                <a:gd name="T47" fmla="*/ 0 h 1111"/>
                <a:gd name="T48" fmla="*/ 0 w 2833"/>
                <a:gd name="T49" fmla="*/ 0 h 1111"/>
                <a:gd name="T50" fmla="*/ 0 w 2833"/>
                <a:gd name="T51" fmla="*/ 0 h 1111"/>
                <a:gd name="T52" fmla="*/ 0 w 2833"/>
                <a:gd name="T53" fmla="*/ 0 h 1111"/>
                <a:gd name="T54" fmla="*/ 0 w 2833"/>
                <a:gd name="T55" fmla="*/ 0 h 1111"/>
                <a:gd name="T56" fmla="*/ 0 w 2833"/>
                <a:gd name="T57" fmla="*/ 0 h 1111"/>
                <a:gd name="T58" fmla="*/ 0 w 2833"/>
                <a:gd name="T59" fmla="*/ 0 h 1111"/>
                <a:gd name="T60" fmla="*/ 0 w 2833"/>
                <a:gd name="T61" fmla="*/ 0 h 1111"/>
                <a:gd name="T62" fmla="*/ 0 w 2833"/>
                <a:gd name="T63" fmla="*/ 0 h 1111"/>
                <a:gd name="T64" fmla="*/ 0 w 2833"/>
                <a:gd name="T65" fmla="*/ 0 h 1111"/>
                <a:gd name="T66" fmla="*/ 0 w 2833"/>
                <a:gd name="T67" fmla="*/ 0 h 1111"/>
                <a:gd name="T68" fmla="*/ 0 w 2833"/>
                <a:gd name="T69" fmla="*/ 0 h 1111"/>
                <a:gd name="T70" fmla="*/ 0 w 2833"/>
                <a:gd name="T71" fmla="*/ 0 h 1111"/>
                <a:gd name="T72" fmla="*/ 0 w 2833"/>
                <a:gd name="T73" fmla="*/ 0 h 1111"/>
                <a:gd name="T74" fmla="*/ 0 w 2833"/>
                <a:gd name="T75" fmla="*/ 0 h 1111"/>
                <a:gd name="T76" fmla="*/ 0 w 2833"/>
                <a:gd name="T77" fmla="*/ 0 h 1111"/>
                <a:gd name="T78" fmla="*/ 0 w 2833"/>
                <a:gd name="T79" fmla="*/ 0 h 1111"/>
                <a:gd name="T80" fmla="*/ 0 w 2833"/>
                <a:gd name="T81" fmla="*/ 0 h 1111"/>
                <a:gd name="T82" fmla="*/ 0 w 2833"/>
                <a:gd name="T83" fmla="*/ 0 h 1111"/>
                <a:gd name="T84" fmla="*/ 0 w 2833"/>
                <a:gd name="T85" fmla="*/ 0 h 1111"/>
                <a:gd name="T86" fmla="*/ 0 w 2833"/>
                <a:gd name="T87" fmla="*/ 0 h 1111"/>
                <a:gd name="T88" fmla="*/ 0 w 2833"/>
                <a:gd name="T89" fmla="*/ 0 h 1111"/>
                <a:gd name="T90" fmla="*/ 0 w 2833"/>
                <a:gd name="T91" fmla="*/ 0 h 1111"/>
                <a:gd name="T92" fmla="*/ 0 w 2833"/>
                <a:gd name="T93" fmla="*/ 0 h 11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33"/>
                <a:gd name="T142" fmla="*/ 0 h 1111"/>
                <a:gd name="T143" fmla="*/ 2833 w 2833"/>
                <a:gd name="T144" fmla="*/ 1111 h 11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33" h="1111">
                  <a:moveTo>
                    <a:pt x="7" y="614"/>
                  </a:moveTo>
                  <a:lnTo>
                    <a:pt x="0" y="564"/>
                  </a:lnTo>
                  <a:cubicBezTo>
                    <a:pt x="0" y="558"/>
                    <a:pt x="0" y="551"/>
                    <a:pt x="0" y="545"/>
                  </a:cubicBezTo>
                  <a:lnTo>
                    <a:pt x="7" y="495"/>
                  </a:lnTo>
                  <a:cubicBezTo>
                    <a:pt x="8" y="490"/>
                    <a:pt x="10" y="484"/>
                    <a:pt x="12" y="479"/>
                  </a:cubicBezTo>
                  <a:lnTo>
                    <a:pt x="32" y="430"/>
                  </a:lnTo>
                  <a:cubicBezTo>
                    <a:pt x="34" y="425"/>
                    <a:pt x="36" y="421"/>
                    <a:pt x="39" y="416"/>
                  </a:cubicBezTo>
                  <a:lnTo>
                    <a:pt x="73" y="369"/>
                  </a:lnTo>
                  <a:cubicBezTo>
                    <a:pt x="75" y="367"/>
                    <a:pt x="78" y="364"/>
                    <a:pt x="80" y="362"/>
                  </a:cubicBezTo>
                  <a:lnTo>
                    <a:pt x="125" y="316"/>
                  </a:lnTo>
                  <a:cubicBezTo>
                    <a:pt x="127" y="313"/>
                    <a:pt x="130" y="311"/>
                    <a:pt x="132" y="309"/>
                  </a:cubicBezTo>
                  <a:lnTo>
                    <a:pt x="189" y="266"/>
                  </a:lnTo>
                  <a:lnTo>
                    <a:pt x="264" y="222"/>
                  </a:lnTo>
                  <a:lnTo>
                    <a:pt x="345" y="182"/>
                  </a:lnTo>
                  <a:lnTo>
                    <a:pt x="369" y="172"/>
                  </a:lnTo>
                  <a:lnTo>
                    <a:pt x="419" y="296"/>
                  </a:lnTo>
                  <a:lnTo>
                    <a:pt x="404" y="301"/>
                  </a:lnTo>
                  <a:lnTo>
                    <a:pt x="331" y="337"/>
                  </a:lnTo>
                  <a:lnTo>
                    <a:pt x="270" y="373"/>
                  </a:lnTo>
                  <a:lnTo>
                    <a:pt x="213" y="416"/>
                  </a:lnTo>
                  <a:lnTo>
                    <a:pt x="220" y="409"/>
                  </a:lnTo>
                  <a:lnTo>
                    <a:pt x="175" y="455"/>
                  </a:lnTo>
                  <a:lnTo>
                    <a:pt x="181" y="448"/>
                  </a:lnTo>
                  <a:lnTo>
                    <a:pt x="147" y="495"/>
                  </a:lnTo>
                  <a:lnTo>
                    <a:pt x="155" y="481"/>
                  </a:lnTo>
                  <a:lnTo>
                    <a:pt x="135" y="530"/>
                  </a:lnTo>
                  <a:lnTo>
                    <a:pt x="139" y="514"/>
                  </a:lnTo>
                  <a:lnTo>
                    <a:pt x="132" y="564"/>
                  </a:lnTo>
                  <a:lnTo>
                    <a:pt x="132" y="545"/>
                  </a:lnTo>
                  <a:lnTo>
                    <a:pt x="139" y="595"/>
                  </a:lnTo>
                  <a:lnTo>
                    <a:pt x="7" y="614"/>
                  </a:lnTo>
                  <a:close/>
                  <a:moveTo>
                    <a:pt x="766" y="55"/>
                  </a:moveTo>
                  <a:lnTo>
                    <a:pt x="880" y="36"/>
                  </a:lnTo>
                  <a:lnTo>
                    <a:pt x="1006" y="18"/>
                  </a:lnTo>
                  <a:lnTo>
                    <a:pt x="1138" y="6"/>
                  </a:lnTo>
                  <a:lnTo>
                    <a:pt x="1304" y="0"/>
                  </a:lnTo>
                  <a:lnTo>
                    <a:pt x="1309" y="133"/>
                  </a:lnTo>
                  <a:lnTo>
                    <a:pt x="1151" y="139"/>
                  </a:lnTo>
                  <a:lnTo>
                    <a:pt x="1025" y="151"/>
                  </a:lnTo>
                  <a:lnTo>
                    <a:pt x="903" y="167"/>
                  </a:lnTo>
                  <a:lnTo>
                    <a:pt x="788" y="187"/>
                  </a:lnTo>
                  <a:lnTo>
                    <a:pt x="766" y="55"/>
                  </a:lnTo>
                  <a:close/>
                  <a:moveTo>
                    <a:pt x="1713" y="8"/>
                  </a:moveTo>
                  <a:lnTo>
                    <a:pt x="1825" y="18"/>
                  </a:lnTo>
                  <a:lnTo>
                    <a:pt x="1952" y="35"/>
                  </a:lnTo>
                  <a:lnTo>
                    <a:pt x="2072" y="56"/>
                  </a:lnTo>
                  <a:lnTo>
                    <a:pt x="2186" y="81"/>
                  </a:lnTo>
                  <a:lnTo>
                    <a:pt x="2249" y="98"/>
                  </a:lnTo>
                  <a:lnTo>
                    <a:pt x="2214" y="227"/>
                  </a:lnTo>
                  <a:lnTo>
                    <a:pt x="2157" y="212"/>
                  </a:lnTo>
                  <a:lnTo>
                    <a:pt x="2049" y="187"/>
                  </a:lnTo>
                  <a:lnTo>
                    <a:pt x="1933" y="168"/>
                  </a:lnTo>
                  <a:lnTo>
                    <a:pt x="1812" y="151"/>
                  </a:lnTo>
                  <a:lnTo>
                    <a:pt x="1700" y="141"/>
                  </a:lnTo>
                  <a:lnTo>
                    <a:pt x="1713" y="8"/>
                  </a:lnTo>
                  <a:close/>
                  <a:moveTo>
                    <a:pt x="2633" y="260"/>
                  </a:moveTo>
                  <a:lnTo>
                    <a:pt x="2638" y="262"/>
                  </a:lnTo>
                  <a:lnTo>
                    <a:pt x="2701" y="309"/>
                  </a:lnTo>
                  <a:cubicBezTo>
                    <a:pt x="2703" y="311"/>
                    <a:pt x="2706" y="313"/>
                    <a:pt x="2708" y="316"/>
                  </a:cubicBezTo>
                  <a:lnTo>
                    <a:pt x="2753" y="362"/>
                  </a:lnTo>
                  <a:cubicBezTo>
                    <a:pt x="2755" y="364"/>
                    <a:pt x="2758" y="367"/>
                    <a:pt x="2759" y="369"/>
                  </a:cubicBezTo>
                  <a:lnTo>
                    <a:pt x="2793" y="416"/>
                  </a:lnTo>
                  <a:cubicBezTo>
                    <a:pt x="2797" y="421"/>
                    <a:pt x="2799" y="425"/>
                    <a:pt x="2801" y="430"/>
                  </a:cubicBezTo>
                  <a:lnTo>
                    <a:pt x="2821" y="479"/>
                  </a:lnTo>
                  <a:cubicBezTo>
                    <a:pt x="2823" y="484"/>
                    <a:pt x="2825" y="490"/>
                    <a:pt x="2825" y="495"/>
                  </a:cubicBezTo>
                  <a:lnTo>
                    <a:pt x="2832" y="545"/>
                  </a:lnTo>
                  <a:cubicBezTo>
                    <a:pt x="2833" y="551"/>
                    <a:pt x="2833" y="558"/>
                    <a:pt x="2832" y="564"/>
                  </a:cubicBezTo>
                  <a:lnTo>
                    <a:pt x="2825" y="614"/>
                  </a:lnTo>
                  <a:cubicBezTo>
                    <a:pt x="2825" y="619"/>
                    <a:pt x="2823" y="625"/>
                    <a:pt x="2821" y="630"/>
                  </a:cubicBezTo>
                  <a:lnTo>
                    <a:pt x="2801" y="679"/>
                  </a:lnTo>
                  <a:cubicBezTo>
                    <a:pt x="2799" y="684"/>
                    <a:pt x="2797" y="688"/>
                    <a:pt x="2793" y="693"/>
                  </a:cubicBezTo>
                  <a:lnTo>
                    <a:pt x="2759" y="740"/>
                  </a:lnTo>
                  <a:cubicBezTo>
                    <a:pt x="2757" y="742"/>
                    <a:pt x="2755" y="745"/>
                    <a:pt x="2753" y="748"/>
                  </a:cubicBezTo>
                  <a:lnTo>
                    <a:pt x="2708" y="793"/>
                  </a:lnTo>
                  <a:lnTo>
                    <a:pt x="2696" y="802"/>
                  </a:lnTo>
                  <a:lnTo>
                    <a:pt x="2613" y="698"/>
                  </a:lnTo>
                  <a:lnTo>
                    <a:pt x="2658" y="653"/>
                  </a:lnTo>
                  <a:lnTo>
                    <a:pt x="2651" y="661"/>
                  </a:lnTo>
                  <a:lnTo>
                    <a:pt x="2685" y="614"/>
                  </a:lnTo>
                  <a:lnTo>
                    <a:pt x="2678" y="628"/>
                  </a:lnTo>
                  <a:lnTo>
                    <a:pt x="2698" y="579"/>
                  </a:lnTo>
                  <a:lnTo>
                    <a:pt x="2693" y="595"/>
                  </a:lnTo>
                  <a:lnTo>
                    <a:pt x="2700" y="545"/>
                  </a:lnTo>
                  <a:lnTo>
                    <a:pt x="2700" y="564"/>
                  </a:lnTo>
                  <a:lnTo>
                    <a:pt x="2693" y="514"/>
                  </a:lnTo>
                  <a:lnTo>
                    <a:pt x="2698" y="530"/>
                  </a:lnTo>
                  <a:lnTo>
                    <a:pt x="2678" y="481"/>
                  </a:lnTo>
                  <a:lnTo>
                    <a:pt x="2685" y="495"/>
                  </a:lnTo>
                  <a:lnTo>
                    <a:pt x="2651" y="448"/>
                  </a:lnTo>
                  <a:lnTo>
                    <a:pt x="2658" y="455"/>
                  </a:lnTo>
                  <a:lnTo>
                    <a:pt x="2613" y="409"/>
                  </a:lnTo>
                  <a:lnTo>
                    <a:pt x="2620" y="416"/>
                  </a:lnTo>
                  <a:lnTo>
                    <a:pt x="2569" y="377"/>
                  </a:lnTo>
                  <a:lnTo>
                    <a:pt x="2565" y="374"/>
                  </a:lnTo>
                  <a:lnTo>
                    <a:pt x="2633" y="260"/>
                  </a:lnTo>
                  <a:close/>
                  <a:moveTo>
                    <a:pt x="2321" y="989"/>
                  </a:moveTo>
                  <a:lnTo>
                    <a:pt x="2297" y="997"/>
                  </a:lnTo>
                  <a:lnTo>
                    <a:pt x="2189" y="1026"/>
                  </a:lnTo>
                  <a:lnTo>
                    <a:pt x="2075" y="1052"/>
                  </a:lnTo>
                  <a:lnTo>
                    <a:pt x="1954" y="1072"/>
                  </a:lnTo>
                  <a:lnTo>
                    <a:pt x="1828" y="1090"/>
                  </a:lnTo>
                  <a:lnTo>
                    <a:pt x="1783" y="1094"/>
                  </a:lnTo>
                  <a:lnTo>
                    <a:pt x="1771" y="961"/>
                  </a:lnTo>
                  <a:lnTo>
                    <a:pt x="1809" y="957"/>
                  </a:lnTo>
                  <a:lnTo>
                    <a:pt x="1931" y="941"/>
                  </a:lnTo>
                  <a:lnTo>
                    <a:pt x="2046" y="921"/>
                  </a:lnTo>
                  <a:lnTo>
                    <a:pt x="2154" y="897"/>
                  </a:lnTo>
                  <a:lnTo>
                    <a:pt x="2254" y="870"/>
                  </a:lnTo>
                  <a:lnTo>
                    <a:pt x="2278" y="862"/>
                  </a:lnTo>
                  <a:lnTo>
                    <a:pt x="2321" y="989"/>
                  </a:lnTo>
                  <a:close/>
                  <a:moveTo>
                    <a:pt x="1375" y="1111"/>
                  </a:moveTo>
                  <a:lnTo>
                    <a:pt x="1142" y="1102"/>
                  </a:lnTo>
                  <a:lnTo>
                    <a:pt x="1009" y="1090"/>
                  </a:lnTo>
                  <a:lnTo>
                    <a:pt x="882" y="1073"/>
                  </a:lnTo>
                  <a:lnTo>
                    <a:pt x="836" y="1065"/>
                  </a:lnTo>
                  <a:lnTo>
                    <a:pt x="858" y="933"/>
                  </a:lnTo>
                  <a:lnTo>
                    <a:pt x="901" y="940"/>
                  </a:lnTo>
                  <a:lnTo>
                    <a:pt x="1022" y="957"/>
                  </a:lnTo>
                  <a:lnTo>
                    <a:pt x="1147" y="969"/>
                  </a:lnTo>
                  <a:lnTo>
                    <a:pt x="1380" y="977"/>
                  </a:lnTo>
                  <a:lnTo>
                    <a:pt x="1375" y="1111"/>
                  </a:lnTo>
                  <a:close/>
                  <a:moveTo>
                    <a:pt x="435" y="962"/>
                  </a:moveTo>
                  <a:lnTo>
                    <a:pt x="350" y="928"/>
                  </a:lnTo>
                  <a:lnTo>
                    <a:pt x="268" y="888"/>
                  </a:lnTo>
                  <a:lnTo>
                    <a:pt x="196" y="846"/>
                  </a:lnTo>
                  <a:lnTo>
                    <a:pt x="132" y="799"/>
                  </a:lnTo>
                  <a:lnTo>
                    <a:pt x="80" y="748"/>
                  </a:lnTo>
                  <a:cubicBezTo>
                    <a:pt x="78" y="745"/>
                    <a:pt x="76" y="742"/>
                    <a:pt x="73" y="740"/>
                  </a:cubicBezTo>
                  <a:lnTo>
                    <a:pt x="39" y="693"/>
                  </a:lnTo>
                  <a:cubicBezTo>
                    <a:pt x="36" y="688"/>
                    <a:pt x="34" y="684"/>
                    <a:pt x="32" y="679"/>
                  </a:cubicBezTo>
                  <a:lnTo>
                    <a:pt x="12" y="630"/>
                  </a:lnTo>
                  <a:lnTo>
                    <a:pt x="135" y="579"/>
                  </a:lnTo>
                  <a:lnTo>
                    <a:pt x="155" y="628"/>
                  </a:lnTo>
                  <a:lnTo>
                    <a:pt x="147" y="614"/>
                  </a:lnTo>
                  <a:lnTo>
                    <a:pt x="181" y="661"/>
                  </a:lnTo>
                  <a:lnTo>
                    <a:pt x="175" y="653"/>
                  </a:lnTo>
                  <a:lnTo>
                    <a:pt x="213" y="692"/>
                  </a:lnTo>
                  <a:lnTo>
                    <a:pt x="263" y="731"/>
                  </a:lnTo>
                  <a:lnTo>
                    <a:pt x="327" y="769"/>
                  </a:lnTo>
                  <a:lnTo>
                    <a:pt x="399" y="805"/>
                  </a:lnTo>
                  <a:lnTo>
                    <a:pt x="484" y="838"/>
                  </a:lnTo>
                  <a:lnTo>
                    <a:pt x="435" y="962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3" name="Freeform 210"/>
            <p:cNvSpPr>
              <a:spLocks noEditPoints="1"/>
            </p:cNvSpPr>
            <p:nvPr/>
          </p:nvSpPr>
          <p:spPr bwMode="auto">
            <a:xfrm>
              <a:off x="3125" y="1926"/>
              <a:ext cx="12" cy="1290"/>
            </a:xfrm>
            <a:custGeom>
              <a:avLst/>
              <a:gdLst>
                <a:gd name="T0" fmla="*/ 0 w 8"/>
                <a:gd name="T1" fmla="*/ 65328398 h 804"/>
                <a:gd name="T2" fmla="*/ 133070 w 8"/>
                <a:gd name="T3" fmla="*/ 68119807 h 804"/>
                <a:gd name="T4" fmla="*/ 0 w 8"/>
                <a:gd name="T5" fmla="*/ 63322710 h 804"/>
                <a:gd name="T6" fmla="*/ 133070 w 8"/>
                <a:gd name="T7" fmla="*/ 60546139 h 804"/>
                <a:gd name="T8" fmla="*/ 0 w 8"/>
                <a:gd name="T9" fmla="*/ 63322710 h 804"/>
                <a:gd name="T10" fmla="*/ 0 w 8"/>
                <a:gd name="T11" fmla="*/ 55814260 h 804"/>
                <a:gd name="T12" fmla="*/ 133070 w 8"/>
                <a:gd name="T13" fmla="*/ 58540145 h 804"/>
                <a:gd name="T14" fmla="*/ 0 w 8"/>
                <a:gd name="T15" fmla="*/ 53807577 h 804"/>
                <a:gd name="T16" fmla="*/ 133070 w 8"/>
                <a:gd name="T17" fmla="*/ 51114782 h 804"/>
                <a:gd name="T18" fmla="*/ 0 w 8"/>
                <a:gd name="T19" fmla="*/ 53807577 h 804"/>
                <a:gd name="T20" fmla="*/ 0 w 8"/>
                <a:gd name="T21" fmla="*/ 46384220 h 804"/>
                <a:gd name="T22" fmla="*/ 133070 w 8"/>
                <a:gd name="T23" fmla="*/ 49063021 h 804"/>
                <a:gd name="T24" fmla="*/ 0 w 8"/>
                <a:gd name="T25" fmla="*/ 44311423 h 804"/>
                <a:gd name="T26" fmla="*/ 133070 w 8"/>
                <a:gd name="T27" fmla="*/ 41600950 h 804"/>
                <a:gd name="T28" fmla="*/ 0 w 8"/>
                <a:gd name="T29" fmla="*/ 44311423 h 804"/>
                <a:gd name="T30" fmla="*/ 0 w 8"/>
                <a:gd name="T31" fmla="*/ 36855507 h 804"/>
                <a:gd name="T32" fmla="*/ 133070 w 8"/>
                <a:gd name="T33" fmla="*/ 39568029 h 804"/>
                <a:gd name="T34" fmla="*/ 0 w 8"/>
                <a:gd name="T35" fmla="*/ 34786562 h 804"/>
                <a:gd name="T36" fmla="*/ 133070 w 8"/>
                <a:gd name="T37" fmla="*/ 32123525 h 804"/>
                <a:gd name="T38" fmla="*/ 0 w 8"/>
                <a:gd name="T39" fmla="*/ 34786562 h 804"/>
                <a:gd name="T40" fmla="*/ 0 w 8"/>
                <a:gd name="T41" fmla="*/ 27348502 h 804"/>
                <a:gd name="T42" fmla="*/ 133070 w 8"/>
                <a:gd name="T43" fmla="*/ 30109134 h 804"/>
                <a:gd name="T44" fmla="*/ 0 w 8"/>
                <a:gd name="T45" fmla="*/ 25335295 h 804"/>
                <a:gd name="T46" fmla="*/ 133070 w 8"/>
                <a:gd name="T47" fmla="*/ 22606294 h 804"/>
                <a:gd name="T48" fmla="*/ 0 w 8"/>
                <a:gd name="T49" fmla="*/ 25335295 h 804"/>
                <a:gd name="T50" fmla="*/ 0 w 8"/>
                <a:gd name="T51" fmla="*/ 17911878 h 804"/>
                <a:gd name="T52" fmla="*/ 133070 w 8"/>
                <a:gd name="T53" fmla="*/ 20599020 h 804"/>
                <a:gd name="T54" fmla="*/ 0 w 8"/>
                <a:gd name="T55" fmla="*/ 15841402 h 804"/>
                <a:gd name="T56" fmla="*/ 133070 w 8"/>
                <a:gd name="T57" fmla="*/ 13169730 h 804"/>
                <a:gd name="T58" fmla="*/ 0 w 8"/>
                <a:gd name="T59" fmla="*/ 15841402 h 804"/>
                <a:gd name="T60" fmla="*/ 0 w 8"/>
                <a:gd name="T61" fmla="*/ 8288354 h 804"/>
                <a:gd name="T62" fmla="*/ 133070 w 8"/>
                <a:gd name="T63" fmla="*/ 11034936 h 804"/>
                <a:gd name="T64" fmla="*/ 0 w 8"/>
                <a:gd name="T65" fmla="*/ 6277238 h 804"/>
                <a:gd name="T66" fmla="*/ 133070 w 8"/>
                <a:gd name="T67" fmla="*/ 3557883 h 804"/>
                <a:gd name="T68" fmla="*/ 0 w 8"/>
                <a:gd name="T69" fmla="*/ 6277238 h 804"/>
                <a:gd name="T70" fmla="*/ 0 w 8"/>
                <a:gd name="T71" fmla="*/ 0 h 804"/>
                <a:gd name="T72" fmla="*/ 133070 w 8"/>
                <a:gd name="T73" fmla="*/ 1537481 h 8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"/>
                <a:gd name="T112" fmla="*/ 0 h 804"/>
                <a:gd name="T113" fmla="*/ 8 w 8"/>
                <a:gd name="T114" fmla="*/ 804 h 8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" h="804">
                  <a:moveTo>
                    <a:pt x="0" y="804"/>
                  </a:moveTo>
                  <a:lnTo>
                    <a:pt x="0" y="771"/>
                  </a:lnTo>
                  <a:lnTo>
                    <a:pt x="8" y="771"/>
                  </a:lnTo>
                  <a:lnTo>
                    <a:pt x="8" y="804"/>
                  </a:lnTo>
                  <a:lnTo>
                    <a:pt x="0" y="804"/>
                  </a:lnTo>
                  <a:close/>
                  <a:moveTo>
                    <a:pt x="0" y="747"/>
                  </a:moveTo>
                  <a:lnTo>
                    <a:pt x="0" y="715"/>
                  </a:lnTo>
                  <a:lnTo>
                    <a:pt x="8" y="715"/>
                  </a:lnTo>
                  <a:lnTo>
                    <a:pt x="8" y="747"/>
                  </a:lnTo>
                  <a:lnTo>
                    <a:pt x="0" y="747"/>
                  </a:lnTo>
                  <a:close/>
                  <a:moveTo>
                    <a:pt x="0" y="691"/>
                  </a:moveTo>
                  <a:lnTo>
                    <a:pt x="0" y="659"/>
                  </a:lnTo>
                  <a:lnTo>
                    <a:pt x="8" y="659"/>
                  </a:lnTo>
                  <a:lnTo>
                    <a:pt x="8" y="691"/>
                  </a:lnTo>
                  <a:lnTo>
                    <a:pt x="0" y="691"/>
                  </a:lnTo>
                  <a:close/>
                  <a:moveTo>
                    <a:pt x="0" y="635"/>
                  </a:moveTo>
                  <a:lnTo>
                    <a:pt x="0" y="603"/>
                  </a:lnTo>
                  <a:lnTo>
                    <a:pt x="8" y="603"/>
                  </a:lnTo>
                  <a:lnTo>
                    <a:pt x="8" y="635"/>
                  </a:lnTo>
                  <a:lnTo>
                    <a:pt x="0" y="635"/>
                  </a:lnTo>
                  <a:close/>
                  <a:moveTo>
                    <a:pt x="0" y="579"/>
                  </a:moveTo>
                  <a:lnTo>
                    <a:pt x="0" y="547"/>
                  </a:lnTo>
                  <a:lnTo>
                    <a:pt x="8" y="547"/>
                  </a:lnTo>
                  <a:lnTo>
                    <a:pt x="8" y="579"/>
                  </a:lnTo>
                  <a:lnTo>
                    <a:pt x="0" y="579"/>
                  </a:lnTo>
                  <a:close/>
                  <a:moveTo>
                    <a:pt x="0" y="523"/>
                  </a:moveTo>
                  <a:lnTo>
                    <a:pt x="0" y="491"/>
                  </a:lnTo>
                  <a:lnTo>
                    <a:pt x="8" y="491"/>
                  </a:lnTo>
                  <a:lnTo>
                    <a:pt x="8" y="523"/>
                  </a:lnTo>
                  <a:lnTo>
                    <a:pt x="0" y="523"/>
                  </a:lnTo>
                  <a:close/>
                  <a:moveTo>
                    <a:pt x="0" y="467"/>
                  </a:moveTo>
                  <a:lnTo>
                    <a:pt x="0" y="435"/>
                  </a:lnTo>
                  <a:lnTo>
                    <a:pt x="8" y="435"/>
                  </a:lnTo>
                  <a:lnTo>
                    <a:pt x="8" y="467"/>
                  </a:lnTo>
                  <a:lnTo>
                    <a:pt x="0" y="467"/>
                  </a:lnTo>
                  <a:close/>
                  <a:moveTo>
                    <a:pt x="0" y="411"/>
                  </a:moveTo>
                  <a:lnTo>
                    <a:pt x="0" y="379"/>
                  </a:lnTo>
                  <a:lnTo>
                    <a:pt x="8" y="379"/>
                  </a:lnTo>
                  <a:lnTo>
                    <a:pt x="8" y="411"/>
                  </a:lnTo>
                  <a:lnTo>
                    <a:pt x="0" y="411"/>
                  </a:lnTo>
                  <a:close/>
                  <a:moveTo>
                    <a:pt x="0" y="355"/>
                  </a:moveTo>
                  <a:lnTo>
                    <a:pt x="0" y="323"/>
                  </a:lnTo>
                  <a:lnTo>
                    <a:pt x="8" y="323"/>
                  </a:lnTo>
                  <a:lnTo>
                    <a:pt x="8" y="355"/>
                  </a:lnTo>
                  <a:lnTo>
                    <a:pt x="0" y="355"/>
                  </a:lnTo>
                  <a:close/>
                  <a:moveTo>
                    <a:pt x="0" y="299"/>
                  </a:moveTo>
                  <a:lnTo>
                    <a:pt x="0" y="267"/>
                  </a:lnTo>
                  <a:lnTo>
                    <a:pt x="8" y="267"/>
                  </a:lnTo>
                  <a:lnTo>
                    <a:pt x="8" y="299"/>
                  </a:lnTo>
                  <a:lnTo>
                    <a:pt x="0" y="299"/>
                  </a:lnTo>
                  <a:close/>
                  <a:moveTo>
                    <a:pt x="0" y="243"/>
                  </a:moveTo>
                  <a:lnTo>
                    <a:pt x="0" y="211"/>
                  </a:lnTo>
                  <a:lnTo>
                    <a:pt x="8" y="211"/>
                  </a:lnTo>
                  <a:lnTo>
                    <a:pt x="8" y="243"/>
                  </a:lnTo>
                  <a:lnTo>
                    <a:pt x="0" y="243"/>
                  </a:lnTo>
                  <a:close/>
                  <a:moveTo>
                    <a:pt x="0" y="187"/>
                  </a:moveTo>
                  <a:lnTo>
                    <a:pt x="0" y="155"/>
                  </a:lnTo>
                  <a:lnTo>
                    <a:pt x="8" y="155"/>
                  </a:lnTo>
                  <a:lnTo>
                    <a:pt x="8" y="187"/>
                  </a:lnTo>
                  <a:lnTo>
                    <a:pt x="0" y="187"/>
                  </a:lnTo>
                  <a:close/>
                  <a:moveTo>
                    <a:pt x="0" y="130"/>
                  </a:moveTo>
                  <a:lnTo>
                    <a:pt x="0" y="98"/>
                  </a:lnTo>
                  <a:lnTo>
                    <a:pt x="8" y="98"/>
                  </a:lnTo>
                  <a:lnTo>
                    <a:pt x="8" y="130"/>
                  </a:lnTo>
                  <a:lnTo>
                    <a:pt x="0" y="130"/>
                  </a:lnTo>
                  <a:close/>
                  <a:moveTo>
                    <a:pt x="0" y="74"/>
                  </a:moveTo>
                  <a:lnTo>
                    <a:pt x="0" y="42"/>
                  </a:lnTo>
                  <a:lnTo>
                    <a:pt x="8" y="42"/>
                  </a:lnTo>
                  <a:lnTo>
                    <a:pt x="8" y="74"/>
                  </a:lnTo>
                  <a:lnTo>
                    <a:pt x="0" y="74"/>
                  </a:lnTo>
                  <a:close/>
                  <a:moveTo>
                    <a:pt x="0" y="1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4" name="Freeform 211"/>
            <p:cNvSpPr>
              <a:spLocks noEditPoints="1"/>
            </p:cNvSpPr>
            <p:nvPr/>
          </p:nvSpPr>
          <p:spPr bwMode="auto">
            <a:xfrm>
              <a:off x="2868" y="1942"/>
              <a:ext cx="13" cy="1288"/>
            </a:xfrm>
            <a:custGeom>
              <a:avLst/>
              <a:gdLst>
                <a:gd name="T0" fmla="*/ 0 w 8"/>
                <a:gd name="T1" fmla="*/ 64751563 h 803"/>
                <a:gd name="T2" fmla="*/ 905286 w 8"/>
                <a:gd name="T3" fmla="*/ 67546254 h 803"/>
                <a:gd name="T4" fmla="*/ 0 w 8"/>
                <a:gd name="T5" fmla="*/ 62770069 h 803"/>
                <a:gd name="T6" fmla="*/ 905286 w 8"/>
                <a:gd name="T7" fmla="*/ 60057449 h 803"/>
                <a:gd name="T8" fmla="*/ 0 w 8"/>
                <a:gd name="T9" fmla="*/ 62770069 h 803"/>
                <a:gd name="T10" fmla="*/ 0 w 8"/>
                <a:gd name="T11" fmla="*/ 55307099 h 803"/>
                <a:gd name="T12" fmla="*/ 905286 w 8"/>
                <a:gd name="T13" fmla="*/ 58063401 h 803"/>
                <a:gd name="T14" fmla="*/ 0 w 8"/>
                <a:gd name="T15" fmla="*/ 53312197 h 803"/>
                <a:gd name="T16" fmla="*/ 905286 w 8"/>
                <a:gd name="T17" fmla="*/ 50640761 h 803"/>
                <a:gd name="T18" fmla="*/ 0 w 8"/>
                <a:gd name="T19" fmla="*/ 53312197 h 803"/>
                <a:gd name="T20" fmla="*/ 0 w 8"/>
                <a:gd name="T21" fmla="*/ 45929892 h 803"/>
                <a:gd name="T22" fmla="*/ 905286 w 8"/>
                <a:gd name="T23" fmla="*/ 48616824 h 803"/>
                <a:gd name="T24" fmla="*/ 0 w 8"/>
                <a:gd name="T25" fmla="*/ 43900595 h 803"/>
                <a:gd name="T26" fmla="*/ 905286 w 8"/>
                <a:gd name="T27" fmla="*/ 41233806 h 803"/>
                <a:gd name="T28" fmla="*/ 0 w 8"/>
                <a:gd name="T29" fmla="*/ 43900595 h 803"/>
                <a:gd name="T30" fmla="*/ 0 w 8"/>
                <a:gd name="T31" fmla="*/ 36476134 h 803"/>
                <a:gd name="T32" fmla="*/ 905286 w 8"/>
                <a:gd name="T33" fmla="*/ 39174567 h 803"/>
                <a:gd name="T34" fmla="*/ 0 w 8"/>
                <a:gd name="T35" fmla="*/ 34481056 h 803"/>
                <a:gd name="T36" fmla="*/ 905286 w 8"/>
                <a:gd name="T37" fmla="*/ 31780688 h 803"/>
                <a:gd name="T38" fmla="*/ 0 w 8"/>
                <a:gd name="T39" fmla="*/ 34481056 h 803"/>
                <a:gd name="T40" fmla="*/ 0 w 8"/>
                <a:gd name="T41" fmla="*/ 27058447 h 803"/>
                <a:gd name="T42" fmla="*/ 905286 w 8"/>
                <a:gd name="T43" fmla="*/ 29770848 h 803"/>
                <a:gd name="T44" fmla="*/ 0 w 8"/>
                <a:gd name="T45" fmla="*/ 25071650 h 803"/>
                <a:gd name="T46" fmla="*/ 905286 w 8"/>
                <a:gd name="T47" fmla="*/ 22403762 h 803"/>
                <a:gd name="T48" fmla="*/ 0 w 8"/>
                <a:gd name="T49" fmla="*/ 25071650 h 803"/>
                <a:gd name="T50" fmla="*/ 0 w 8"/>
                <a:gd name="T51" fmla="*/ 17689697 h 803"/>
                <a:gd name="T52" fmla="*/ 905286 w 8"/>
                <a:gd name="T53" fmla="*/ 20343444 h 803"/>
                <a:gd name="T54" fmla="*/ 0 w 8"/>
                <a:gd name="T55" fmla="*/ 15630850 h 803"/>
                <a:gd name="T56" fmla="*/ 905286 w 8"/>
                <a:gd name="T57" fmla="*/ 12944491 h 803"/>
                <a:gd name="T58" fmla="*/ 0 w 8"/>
                <a:gd name="T59" fmla="*/ 15630850 h 803"/>
                <a:gd name="T60" fmla="*/ 0 w 8"/>
                <a:gd name="T61" fmla="*/ 8167765 h 803"/>
                <a:gd name="T62" fmla="*/ 905286 w 8"/>
                <a:gd name="T63" fmla="*/ 10859709 h 803"/>
                <a:gd name="T64" fmla="*/ 0 w 8"/>
                <a:gd name="T65" fmla="*/ 6148311 h 803"/>
                <a:gd name="T66" fmla="*/ 905286 w 8"/>
                <a:gd name="T67" fmla="*/ 3473353 h 803"/>
                <a:gd name="T68" fmla="*/ 0 w 8"/>
                <a:gd name="T69" fmla="*/ 6148311 h 803"/>
                <a:gd name="T70" fmla="*/ 0 w 8"/>
                <a:gd name="T71" fmla="*/ 0 h 803"/>
                <a:gd name="T72" fmla="*/ 905286 w 8"/>
                <a:gd name="T73" fmla="*/ 1413199 h 8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"/>
                <a:gd name="T112" fmla="*/ 0 h 803"/>
                <a:gd name="T113" fmla="*/ 8 w 8"/>
                <a:gd name="T114" fmla="*/ 803 h 80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" h="803">
                  <a:moveTo>
                    <a:pt x="0" y="803"/>
                  </a:moveTo>
                  <a:lnTo>
                    <a:pt x="0" y="770"/>
                  </a:lnTo>
                  <a:lnTo>
                    <a:pt x="8" y="770"/>
                  </a:lnTo>
                  <a:lnTo>
                    <a:pt x="8" y="803"/>
                  </a:lnTo>
                  <a:lnTo>
                    <a:pt x="0" y="803"/>
                  </a:lnTo>
                  <a:close/>
                  <a:moveTo>
                    <a:pt x="0" y="746"/>
                  </a:moveTo>
                  <a:lnTo>
                    <a:pt x="0" y="714"/>
                  </a:lnTo>
                  <a:lnTo>
                    <a:pt x="8" y="714"/>
                  </a:lnTo>
                  <a:lnTo>
                    <a:pt x="8" y="746"/>
                  </a:lnTo>
                  <a:lnTo>
                    <a:pt x="0" y="746"/>
                  </a:lnTo>
                  <a:close/>
                  <a:moveTo>
                    <a:pt x="0" y="690"/>
                  </a:moveTo>
                  <a:lnTo>
                    <a:pt x="0" y="658"/>
                  </a:lnTo>
                  <a:lnTo>
                    <a:pt x="8" y="658"/>
                  </a:lnTo>
                  <a:lnTo>
                    <a:pt x="8" y="690"/>
                  </a:lnTo>
                  <a:lnTo>
                    <a:pt x="0" y="690"/>
                  </a:lnTo>
                  <a:close/>
                  <a:moveTo>
                    <a:pt x="0" y="634"/>
                  </a:moveTo>
                  <a:lnTo>
                    <a:pt x="0" y="602"/>
                  </a:lnTo>
                  <a:lnTo>
                    <a:pt x="8" y="602"/>
                  </a:lnTo>
                  <a:lnTo>
                    <a:pt x="8" y="634"/>
                  </a:lnTo>
                  <a:lnTo>
                    <a:pt x="0" y="634"/>
                  </a:lnTo>
                  <a:close/>
                  <a:moveTo>
                    <a:pt x="0" y="578"/>
                  </a:moveTo>
                  <a:lnTo>
                    <a:pt x="0" y="546"/>
                  </a:lnTo>
                  <a:lnTo>
                    <a:pt x="8" y="546"/>
                  </a:lnTo>
                  <a:lnTo>
                    <a:pt x="8" y="578"/>
                  </a:lnTo>
                  <a:lnTo>
                    <a:pt x="0" y="578"/>
                  </a:lnTo>
                  <a:close/>
                  <a:moveTo>
                    <a:pt x="0" y="522"/>
                  </a:moveTo>
                  <a:lnTo>
                    <a:pt x="0" y="490"/>
                  </a:lnTo>
                  <a:lnTo>
                    <a:pt x="8" y="490"/>
                  </a:lnTo>
                  <a:lnTo>
                    <a:pt x="8" y="522"/>
                  </a:lnTo>
                  <a:lnTo>
                    <a:pt x="0" y="522"/>
                  </a:lnTo>
                  <a:close/>
                  <a:moveTo>
                    <a:pt x="0" y="466"/>
                  </a:moveTo>
                  <a:lnTo>
                    <a:pt x="0" y="434"/>
                  </a:lnTo>
                  <a:lnTo>
                    <a:pt x="8" y="434"/>
                  </a:lnTo>
                  <a:lnTo>
                    <a:pt x="8" y="466"/>
                  </a:lnTo>
                  <a:lnTo>
                    <a:pt x="0" y="466"/>
                  </a:lnTo>
                  <a:close/>
                  <a:moveTo>
                    <a:pt x="0" y="410"/>
                  </a:moveTo>
                  <a:lnTo>
                    <a:pt x="0" y="378"/>
                  </a:lnTo>
                  <a:lnTo>
                    <a:pt x="8" y="378"/>
                  </a:lnTo>
                  <a:lnTo>
                    <a:pt x="8" y="410"/>
                  </a:lnTo>
                  <a:lnTo>
                    <a:pt x="0" y="410"/>
                  </a:lnTo>
                  <a:close/>
                  <a:moveTo>
                    <a:pt x="0" y="354"/>
                  </a:moveTo>
                  <a:lnTo>
                    <a:pt x="0" y="322"/>
                  </a:lnTo>
                  <a:lnTo>
                    <a:pt x="8" y="322"/>
                  </a:lnTo>
                  <a:lnTo>
                    <a:pt x="8" y="354"/>
                  </a:lnTo>
                  <a:lnTo>
                    <a:pt x="0" y="354"/>
                  </a:lnTo>
                  <a:close/>
                  <a:moveTo>
                    <a:pt x="0" y="298"/>
                  </a:moveTo>
                  <a:lnTo>
                    <a:pt x="0" y="266"/>
                  </a:lnTo>
                  <a:lnTo>
                    <a:pt x="8" y="266"/>
                  </a:lnTo>
                  <a:lnTo>
                    <a:pt x="8" y="298"/>
                  </a:lnTo>
                  <a:lnTo>
                    <a:pt x="0" y="298"/>
                  </a:lnTo>
                  <a:close/>
                  <a:moveTo>
                    <a:pt x="0" y="242"/>
                  </a:moveTo>
                  <a:lnTo>
                    <a:pt x="0" y="210"/>
                  </a:lnTo>
                  <a:lnTo>
                    <a:pt x="8" y="210"/>
                  </a:lnTo>
                  <a:lnTo>
                    <a:pt x="8" y="242"/>
                  </a:lnTo>
                  <a:lnTo>
                    <a:pt x="0" y="242"/>
                  </a:lnTo>
                  <a:close/>
                  <a:moveTo>
                    <a:pt x="0" y="186"/>
                  </a:moveTo>
                  <a:lnTo>
                    <a:pt x="0" y="154"/>
                  </a:lnTo>
                  <a:lnTo>
                    <a:pt x="8" y="154"/>
                  </a:lnTo>
                  <a:lnTo>
                    <a:pt x="8" y="186"/>
                  </a:lnTo>
                  <a:lnTo>
                    <a:pt x="0" y="186"/>
                  </a:lnTo>
                  <a:close/>
                  <a:moveTo>
                    <a:pt x="0" y="129"/>
                  </a:moveTo>
                  <a:lnTo>
                    <a:pt x="0" y="97"/>
                  </a:lnTo>
                  <a:lnTo>
                    <a:pt x="8" y="97"/>
                  </a:lnTo>
                  <a:lnTo>
                    <a:pt x="8" y="129"/>
                  </a:lnTo>
                  <a:lnTo>
                    <a:pt x="0" y="129"/>
                  </a:lnTo>
                  <a:close/>
                  <a:moveTo>
                    <a:pt x="0" y="73"/>
                  </a:moveTo>
                  <a:lnTo>
                    <a:pt x="0" y="41"/>
                  </a:lnTo>
                  <a:lnTo>
                    <a:pt x="8" y="41"/>
                  </a:lnTo>
                  <a:lnTo>
                    <a:pt x="8" y="73"/>
                  </a:lnTo>
                  <a:lnTo>
                    <a:pt x="0" y="73"/>
                  </a:lnTo>
                  <a:close/>
                  <a:moveTo>
                    <a:pt x="0" y="1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5" name="Freeform 212"/>
            <p:cNvSpPr>
              <a:spLocks noEditPoints="1"/>
            </p:cNvSpPr>
            <p:nvPr/>
          </p:nvSpPr>
          <p:spPr bwMode="auto">
            <a:xfrm>
              <a:off x="2867" y="3166"/>
              <a:ext cx="272" cy="107"/>
            </a:xfrm>
            <a:custGeom>
              <a:avLst/>
              <a:gdLst>
                <a:gd name="T0" fmla="*/ 0 w 2833"/>
                <a:gd name="T1" fmla="*/ 0 h 1111"/>
                <a:gd name="T2" fmla="*/ 0 w 2833"/>
                <a:gd name="T3" fmla="*/ 0 h 1111"/>
                <a:gd name="T4" fmla="*/ 0 w 2833"/>
                <a:gd name="T5" fmla="*/ 0 h 1111"/>
                <a:gd name="T6" fmla="*/ 0 w 2833"/>
                <a:gd name="T7" fmla="*/ 0 h 1111"/>
                <a:gd name="T8" fmla="*/ 0 w 2833"/>
                <a:gd name="T9" fmla="*/ 0 h 1111"/>
                <a:gd name="T10" fmla="*/ 0 w 2833"/>
                <a:gd name="T11" fmla="*/ 0 h 1111"/>
                <a:gd name="T12" fmla="*/ 0 w 2833"/>
                <a:gd name="T13" fmla="*/ 0 h 1111"/>
                <a:gd name="T14" fmla="*/ 0 w 2833"/>
                <a:gd name="T15" fmla="*/ 0 h 1111"/>
                <a:gd name="T16" fmla="*/ 0 w 2833"/>
                <a:gd name="T17" fmla="*/ 0 h 1111"/>
                <a:gd name="T18" fmla="*/ 0 w 2833"/>
                <a:gd name="T19" fmla="*/ 0 h 1111"/>
                <a:gd name="T20" fmla="*/ 0 w 2833"/>
                <a:gd name="T21" fmla="*/ 0 h 1111"/>
                <a:gd name="T22" fmla="*/ 0 w 2833"/>
                <a:gd name="T23" fmla="*/ 0 h 1111"/>
                <a:gd name="T24" fmla="*/ 0 w 2833"/>
                <a:gd name="T25" fmla="*/ 0 h 1111"/>
                <a:gd name="T26" fmla="*/ 0 w 2833"/>
                <a:gd name="T27" fmla="*/ 0 h 1111"/>
                <a:gd name="T28" fmla="*/ 0 w 2833"/>
                <a:gd name="T29" fmla="*/ 0 h 1111"/>
                <a:gd name="T30" fmla="*/ 0 w 2833"/>
                <a:gd name="T31" fmla="*/ 0 h 1111"/>
                <a:gd name="T32" fmla="*/ 0 w 2833"/>
                <a:gd name="T33" fmla="*/ 0 h 1111"/>
                <a:gd name="T34" fmla="*/ 0 w 2833"/>
                <a:gd name="T35" fmla="*/ 0 h 1111"/>
                <a:gd name="T36" fmla="*/ 0 w 2833"/>
                <a:gd name="T37" fmla="*/ 0 h 1111"/>
                <a:gd name="T38" fmla="*/ 0 w 2833"/>
                <a:gd name="T39" fmla="*/ 0 h 1111"/>
                <a:gd name="T40" fmla="*/ 0 w 2833"/>
                <a:gd name="T41" fmla="*/ 0 h 1111"/>
                <a:gd name="T42" fmla="*/ 0 w 2833"/>
                <a:gd name="T43" fmla="*/ 0 h 1111"/>
                <a:gd name="T44" fmla="*/ 0 w 2833"/>
                <a:gd name="T45" fmla="*/ 0 h 1111"/>
                <a:gd name="T46" fmla="*/ 0 w 2833"/>
                <a:gd name="T47" fmla="*/ 0 h 1111"/>
                <a:gd name="T48" fmla="*/ 0 w 2833"/>
                <a:gd name="T49" fmla="*/ 0 h 1111"/>
                <a:gd name="T50" fmla="*/ 0 w 2833"/>
                <a:gd name="T51" fmla="*/ 0 h 1111"/>
                <a:gd name="T52" fmla="*/ 0 w 2833"/>
                <a:gd name="T53" fmla="*/ 0 h 1111"/>
                <a:gd name="T54" fmla="*/ 0 w 2833"/>
                <a:gd name="T55" fmla="*/ 0 h 1111"/>
                <a:gd name="T56" fmla="*/ 0 w 2833"/>
                <a:gd name="T57" fmla="*/ 0 h 1111"/>
                <a:gd name="T58" fmla="*/ 0 w 2833"/>
                <a:gd name="T59" fmla="*/ 0 h 1111"/>
                <a:gd name="T60" fmla="*/ 0 w 2833"/>
                <a:gd name="T61" fmla="*/ 0 h 1111"/>
                <a:gd name="T62" fmla="*/ 0 w 2833"/>
                <a:gd name="T63" fmla="*/ 0 h 1111"/>
                <a:gd name="T64" fmla="*/ 0 w 2833"/>
                <a:gd name="T65" fmla="*/ 0 h 1111"/>
                <a:gd name="T66" fmla="*/ 0 w 2833"/>
                <a:gd name="T67" fmla="*/ 0 h 1111"/>
                <a:gd name="T68" fmla="*/ 0 w 2833"/>
                <a:gd name="T69" fmla="*/ 0 h 1111"/>
                <a:gd name="T70" fmla="*/ 0 w 2833"/>
                <a:gd name="T71" fmla="*/ 0 h 1111"/>
                <a:gd name="T72" fmla="*/ 0 w 2833"/>
                <a:gd name="T73" fmla="*/ 0 h 1111"/>
                <a:gd name="T74" fmla="*/ 0 w 2833"/>
                <a:gd name="T75" fmla="*/ 0 h 1111"/>
                <a:gd name="T76" fmla="*/ 0 w 2833"/>
                <a:gd name="T77" fmla="*/ 0 h 1111"/>
                <a:gd name="T78" fmla="*/ 0 w 2833"/>
                <a:gd name="T79" fmla="*/ 0 h 1111"/>
                <a:gd name="T80" fmla="*/ 0 w 2833"/>
                <a:gd name="T81" fmla="*/ 0 h 1111"/>
                <a:gd name="T82" fmla="*/ 0 w 2833"/>
                <a:gd name="T83" fmla="*/ 0 h 1111"/>
                <a:gd name="T84" fmla="*/ 0 w 2833"/>
                <a:gd name="T85" fmla="*/ 0 h 1111"/>
                <a:gd name="T86" fmla="*/ 0 w 2833"/>
                <a:gd name="T87" fmla="*/ 0 h 1111"/>
                <a:gd name="T88" fmla="*/ 0 w 2833"/>
                <a:gd name="T89" fmla="*/ 0 h 1111"/>
                <a:gd name="T90" fmla="*/ 0 w 2833"/>
                <a:gd name="T91" fmla="*/ 0 h 1111"/>
                <a:gd name="T92" fmla="*/ 0 w 2833"/>
                <a:gd name="T93" fmla="*/ 0 h 11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33"/>
                <a:gd name="T142" fmla="*/ 0 h 1111"/>
                <a:gd name="T143" fmla="*/ 2833 w 2833"/>
                <a:gd name="T144" fmla="*/ 1111 h 11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33" h="1111">
                  <a:moveTo>
                    <a:pt x="7" y="613"/>
                  </a:moveTo>
                  <a:lnTo>
                    <a:pt x="0" y="563"/>
                  </a:lnTo>
                  <a:cubicBezTo>
                    <a:pt x="0" y="557"/>
                    <a:pt x="0" y="550"/>
                    <a:pt x="0" y="544"/>
                  </a:cubicBezTo>
                  <a:lnTo>
                    <a:pt x="7" y="494"/>
                  </a:lnTo>
                  <a:cubicBezTo>
                    <a:pt x="8" y="489"/>
                    <a:pt x="10" y="483"/>
                    <a:pt x="12" y="478"/>
                  </a:cubicBezTo>
                  <a:lnTo>
                    <a:pt x="32" y="429"/>
                  </a:lnTo>
                  <a:cubicBezTo>
                    <a:pt x="34" y="424"/>
                    <a:pt x="36" y="420"/>
                    <a:pt x="39" y="415"/>
                  </a:cubicBezTo>
                  <a:lnTo>
                    <a:pt x="73" y="368"/>
                  </a:lnTo>
                  <a:cubicBezTo>
                    <a:pt x="76" y="366"/>
                    <a:pt x="78" y="363"/>
                    <a:pt x="80" y="360"/>
                  </a:cubicBezTo>
                  <a:lnTo>
                    <a:pt x="125" y="315"/>
                  </a:lnTo>
                  <a:lnTo>
                    <a:pt x="189" y="266"/>
                  </a:lnTo>
                  <a:lnTo>
                    <a:pt x="264" y="222"/>
                  </a:lnTo>
                  <a:lnTo>
                    <a:pt x="345" y="182"/>
                  </a:lnTo>
                  <a:lnTo>
                    <a:pt x="370" y="172"/>
                  </a:lnTo>
                  <a:lnTo>
                    <a:pt x="419" y="295"/>
                  </a:lnTo>
                  <a:lnTo>
                    <a:pt x="404" y="301"/>
                  </a:lnTo>
                  <a:lnTo>
                    <a:pt x="331" y="337"/>
                  </a:lnTo>
                  <a:lnTo>
                    <a:pt x="270" y="373"/>
                  </a:lnTo>
                  <a:lnTo>
                    <a:pt x="220" y="410"/>
                  </a:lnTo>
                  <a:lnTo>
                    <a:pt x="175" y="455"/>
                  </a:lnTo>
                  <a:lnTo>
                    <a:pt x="181" y="447"/>
                  </a:lnTo>
                  <a:lnTo>
                    <a:pt x="147" y="494"/>
                  </a:lnTo>
                  <a:lnTo>
                    <a:pt x="155" y="480"/>
                  </a:lnTo>
                  <a:lnTo>
                    <a:pt x="135" y="529"/>
                  </a:lnTo>
                  <a:lnTo>
                    <a:pt x="139" y="513"/>
                  </a:lnTo>
                  <a:lnTo>
                    <a:pt x="132" y="563"/>
                  </a:lnTo>
                  <a:lnTo>
                    <a:pt x="132" y="544"/>
                  </a:lnTo>
                  <a:lnTo>
                    <a:pt x="139" y="594"/>
                  </a:lnTo>
                  <a:lnTo>
                    <a:pt x="7" y="613"/>
                  </a:lnTo>
                  <a:close/>
                  <a:moveTo>
                    <a:pt x="767" y="55"/>
                  </a:moveTo>
                  <a:lnTo>
                    <a:pt x="880" y="36"/>
                  </a:lnTo>
                  <a:lnTo>
                    <a:pt x="1006" y="18"/>
                  </a:lnTo>
                  <a:lnTo>
                    <a:pt x="1138" y="6"/>
                  </a:lnTo>
                  <a:lnTo>
                    <a:pt x="1305" y="0"/>
                  </a:lnTo>
                  <a:lnTo>
                    <a:pt x="1310" y="133"/>
                  </a:lnTo>
                  <a:lnTo>
                    <a:pt x="1151" y="139"/>
                  </a:lnTo>
                  <a:lnTo>
                    <a:pt x="1025" y="151"/>
                  </a:lnTo>
                  <a:lnTo>
                    <a:pt x="903" y="167"/>
                  </a:lnTo>
                  <a:lnTo>
                    <a:pt x="789" y="186"/>
                  </a:lnTo>
                  <a:lnTo>
                    <a:pt x="767" y="55"/>
                  </a:lnTo>
                  <a:close/>
                  <a:moveTo>
                    <a:pt x="1713" y="8"/>
                  </a:moveTo>
                  <a:lnTo>
                    <a:pt x="1825" y="18"/>
                  </a:lnTo>
                  <a:lnTo>
                    <a:pt x="1952" y="35"/>
                  </a:lnTo>
                  <a:lnTo>
                    <a:pt x="2072" y="56"/>
                  </a:lnTo>
                  <a:lnTo>
                    <a:pt x="2186" y="81"/>
                  </a:lnTo>
                  <a:lnTo>
                    <a:pt x="2250" y="98"/>
                  </a:lnTo>
                  <a:lnTo>
                    <a:pt x="2215" y="227"/>
                  </a:lnTo>
                  <a:lnTo>
                    <a:pt x="2157" y="212"/>
                  </a:lnTo>
                  <a:lnTo>
                    <a:pt x="2049" y="187"/>
                  </a:lnTo>
                  <a:lnTo>
                    <a:pt x="1933" y="168"/>
                  </a:lnTo>
                  <a:lnTo>
                    <a:pt x="1812" y="151"/>
                  </a:lnTo>
                  <a:lnTo>
                    <a:pt x="1701" y="141"/>
                  </a:lnTo>
                  <a:lnTo>
                    <a:pt x="1713" y="8"/>
                  </a:lnTo>
                  <a:close/>
                  <a:moveTo>
                    <a:pt x="2634" y="260"/>
                  </a:moveTo>
                  <a:lnTo>
                    <a:pt x="2638" y="262"/>
                  </a:lnTo>
                  <a:lnTo>
                    <a:pt x="2701" y="309"/>
                  </a:lnTo>
                  <a:lnTo>
                    <a:pt x="2753" y="360"/>
                  </a:lnTo>
                  <a:cubicBezTo>
                    <a:pt x="2755" y="363"/>
                    <a:pt x="2757" y="366"/>
                    <a:pt x="2759" y="368"/>
                  </a:cubicBezTo>
                  <a:lnTo>
                    <a:pt x="2793" y="415"/>
                  </a:lnTo>
                  <a:cubicBezTo>
                    <a:pt x="2797" y="420"/>
                    <a:pt x="2799" y="424"/>
                    <a:pt x="2801" y="429"/>
                  </a:cubicBezTo>
                  <a:lnTo>
                    <a:pt x="2821" y="478"/>
                  </a:lnTo>
                  <a:cubicBezTo>
                    <a:pt x="2823" y="483"/>
                    <a:pt x="2825" y="489"/>
                    <a:pt x="2825" y="494"/>
                  </a:cubicBezTo>
                  <a:lnTo>
                    <a:pt x="2832" y="544"/>
                  </a:lnTo>
                  <a:cubicBezTo>
                    <a:pt x="2833" y="550"/>
                    <a:pt x="2833" y="557"/>
                    <a:pt x="2832" y="563"/>
                  </a:cubicBezTo>
                  <a:lnTo>
                    <a:pt x="2825" y="613"/>
                  </a:lnTo>
                  <a:cubicBezTo>
                    <a:pt x="2825" y="618"/>
                    <a:pt x="2823" y="624"/>
                    <a:pt x="2821" y="629"/>
                  </a:cubicBezTo>
                  <a:lnTo>
                    <a:pt x="2801" y="678"/>
                  </a:lnTo>
                  <a:cubicBezTo>
                    <a:pt x="2799" y="683"/>
                    <a:pt x="2797" y="687"/>
                    <a:pt x="2793" y="692"/>
                  </a:cubicBezTo>
                  <a:lnTo>
                    <a:pt x="2759" y="739"/>
                  </a:lnTo>
                  <a:cubicBezTo>
                    <a:pt x="2758" y="741"/>
                    <a:pt x="2755" y="744"/>
                    <a:pt x="2753" y="746"/>
                  </a:cubicBezTo>
                  <a:lnTo>
                    <a:pt x="2708" y="792"/>
                  </a:lnTo>
                  <a:cubicBezTo>
                    <a:pt x="2706" y="794"/>
                    <a:pt x="2703" y="797"/>
                    <a:pt x="2701" y="799"/>
                  </a:cubicBezTo>
                  <a:lnTo>
                    <a:pt x="2695" y="803"/>
                  </a:lnTo>
                  <a:lnTo>
                    <a:pt x="2615" y="696"/>
                  </a:lnTo>
                  <a:lnTo>
                    <a:pt x="2620" y="692"/>
                  </a:lnTo>
                  <a:lnTo>
                    <a:pt x="2613" y="699"/>
                  </a:lnTo>
                  <a:lnTo>
                    <a:pt x="2658" y="653"/>
                  </a:lnTo>
                  <a:lnTo>
                    <a:pt x="2651" y="660"/>
                  </a:lnTo>
                  <a:lnTo>
                    <a:pt x="2685" y="613"/>
                  </a:lnTo>
                  <a:lnTo>
                    <a:pt x="2678" y="627"/>
                  </a:lnTo>
                  <a:lnTo>
                    <a:pt x="2698" y="578"/>
                  </a:lnTo>
                  <a:lnTo>
                    <a:pt x="2693" y="594"/>
                  </a:lnTo>
                  <a:lnTo>
                    <a:pt x="2700" y="544"/>
                  </a:lnTo>
                  <a:lnTo>
                    <a:pt x="2700" y="563"/>
                  </a:lnTo>
                  <a:lnTo>
                    <a:pt x="2693" y="513"/>
                  </a:lnTo>
                  <a:lnTo>
                    <a:pt x="2698" y="529"/>
                  </a:lnTo>
                  <a:lnTo>
                    <a:pt x="2678" y="480"/>
                  </a:lnTo>
                  <a:lnTo>
                    <a:pt x="2685" y="494"/>
                  </a:lnTo>
                  <a:lnTo>
                    <a:pt x="2651" y="447"/>
                  </a:lnTo>
                  <a:lnTo>
                    <a:pt x="2658" y="455"/>
                  </a:lnTo>
                  <a:lnTo>
                    <a:pt x="2620" y="416"/>
                  </a:lnTo>
                  <a:lnTo>
                    <a:pt x="2569" y="377"/>
                  </a:lnTo>
                  <a:lnTo>
                    <a:pt x="2565" y="374"/>
                  </a:lnTo>
                  <a:lnTo>
                    <a:pt x="2634" y="260"/>
                  </a:lnTo>
                  <a:close/>
                  <a:moveTo>
                    <a:pt x="2320" y="989"/>
                  </a:moveTo>
                  <a:lnTo>
                    <a:pt x="2297" y="997"/>
                  </a:lnTo>
                  <a:lnTo>
                    <a:pt x="2189" y="1026"/>
                  </a:lnTo>
                  <a:lnTo>
                    <a:pt x="2075" y="1052"/>
                  </a:lnTo>
                  <a:lnTo>
                    <a:pt x="1954" y="1072"/>
                  </a:lnTo>
                  <a:lnTo>
                    <a:pt x="1828" y="1090"/>
                  </a:lnTo>
                  <a:lnTo>
                    <a:pt x="1782" y="1094"/>
                  </a:lnTo>
                  <a:lnTo>
                    <a:pt x="1770" y="961"/>
                  </a:lnTo>
                  <a:lnTo>
                    <a:pt x="1809" y="957"/>
                  </a:lnTo>
                  <a:lnTo>
                    <a:pt x="1931" y="941"/>
                  </a:lnTo>
                  <a:lnTo>
                    <a:pt x="2046" y="921"/>
                  </a:lnTo>
                  <a:lnTo>
                    <a:pt x="2154" y="897"/>
                  </a:lnTo>
                  <a:lnTo>
                    <a:pt x="2254" y="870"/>
                  </a:lnTo>
                  <a:lnTo>
                    <a:pt x="2278" y="862"/>
                  </a:lnTo>
                  <a:lnTo>
                    <a:pt x="2320" y="989"/>
                  </a:lnTo>
                  <a:close/>
                  <a:moveTo>
                    <a:pt x="1374" y="1111"/>
                  </a:moveTo>
                  <a:lnTo>
                    <a:pt x="1142" y="1102"/>
                  </a:lnTo>
                  <a:lnTo>
                    <a:pt x="1009" y="1090"/>
                  </a:lnTo>
                  <a:lnTo>
                    <a:pt x="882" y="1073"/>
                  </a:lnTo>
                  <a:lnTo>
                    <a:pt x="835" y="1064"/>
                  </a:lnTo>
                  <a:lnTo>
                    <a:pt x="857" y="933"/>
                  </a:lnTo>
                  <a:lnTo>
                    <a:pt x="901" y="940"/>
                  </a:lnTo>
                  <a:lnTo>
                    <a:pt x="1022" y="957"/>
                  </a:lnTo>
                  <a:lnTo>
                    <a:pt x="1147" y="969"/>
                  </a:lnTo>
                  <a:lnTo>
                    <a:pt x="1379" y="977"/>
                  </a:lnTo>
                  <a:lnTo>
                    <a:pt x="1374" y="1111"/>
                  </a:lnTo>
                  <a:close/>
                  <a:moveTo>
                    <a:pt x="434" y="962"/>
                  </a:moveTo>
                  <a:lnTo>
                    <a:pt x="350" y="928"/>
                  </a:lnTo>
                  <a:lnTo>
                    <a:pt x="268" y="888"/>
                  </a:lnTo>
                  <a:lnTo>
                    <a:pt x="196" y="846"/>
                  </a:lnTo>
                  <a:lnTo>
                    <a:pt x="132" y="799"/>
                  </a:lnTo>
                  <a:cubicBezTo>
                    <a:pt x="130" y="797"/>
                    <a:pt x="127" y="794"/>
                    <a:pt x="125" y="792"/>
                  </a:cubicBezTo>
                  <a:lnTo>
                    <a:pt x="80" y="746"/>
                  </a:lnTo>
                  <a:cubicBezTo>
                    <a:pt x="78" y="744"/>
                    <a:pt x="75" y="741"/>
                    <a:pt x="73" y="739"/>
                  </a:cubicBezTo>
                  <a:lnTo>
                    <a:pt x="39" y="692"/>
                  </a:lnTo>
                  <a:cubicBezTo>
                    <a:pt x="36" y="687"/>
                    <a:pt x="34" y="683"/>
                    <a:pt x="32" y="678"/>
                  </a:cubicBezTo>
                  <a:lnTo>
                    <a:pt x="12" y="629"/>
                  </a:lnTo>
                  <a:lnTo>
                    <a:pt x="135" y="578"/>
                  </a:lnTo>
                  <a:lnTo>
                    <a:pt x="155" y="627"/>
                  </a:lnTo>
                  <a:lnTo>
                    <a:pt x="147" y="613"/>
                  </a:lnTo>
                  <a:lnTo>
                    <a:pt x="181" y="660"/>
                  </a:lnTo>
                  <a:lnTo>
                    <a:pt x="175" y="653"/>
                  </a:lnTo>
                  <a:lnTo>
                    <a:pt x="220" y="699"/>
                  </a:lnTo>
                  <a:lnTo>
                    <a:pt x="213" y="692"/>
                  </a:lnTo>
                  <a:lnTo>
                    <a:pt x="263" y="731"/>
                  </a:lnTo>
                  <a:lnTo>
                    <a:pt x="327" y="769"/>
                  </a:lnTo>
                  <a:lnTo>
                    <a:pt x="399" y="805"/>
                  </a:lnTo>
                  <a:lnTo>
                    <a:pt x="484" y="838"/>
                  </a:lnTo>
                  <a:lnTo>
                    <a:pt x="434" y="962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6" name="Freeform 213"/>
            <p:cNvSpPr>
              <a:spLocks noEditPoints="1"/>
            </p:cNvSpPr>
            <p:nvPr/>
          </p:nvSpPr>
          <p:spPr bwMode="auto">
            <a:xfrm>
              <a:off x="2867" y="1877"/>
              <a:ext cx="272" cy="107"/>
            </a:xfrm>
            <a:custGeom>
              <a:avLst/>
              <a:gdLst>
                <a:gd name="T0" fmla="*/ 0 w 2833"/>
                <a:gd name="T1" fmla="*/ 0 h 1111"/>
                <a:gd name="T2" fmla="*/ 0 w 2833"/>
                <a:gd name="T3" fmla="*/ 0 h 1111"/>
                <a:gd name="T4" fmla="*/ 0 w 2833"/>
                <a:gd name="T5" fmla="*/ 0 h 1111"/>
                <a:gd name="T6" fmla="*/ 0 w 2833"/>
                <a:gd name="T7" fmla="*/ 0 h 1111"/>
                <a:gd name="T8" fmla="*/ 0 w 2833"/>
                <a:gd name="T9" fmla="*/ 0 h 1111"/>
                <a:gd name="T10" fmla="*/ 0 w 2833"/>
                <a:gd name="T11" fmla="*/ 0 h 1111"/>
                <a:gd name="T12" fmla="*/ 0 w 2833"/>
                <a:gd name="T13" fmla="*/ 0 h 1111"/>
                <a:gd name="T14" fmla="*/ 0 w 2833"/>
                <a:gd name="T15" fmla="*/ 0 h 1111"/>
                <a:gd name="T16" fmla="*/ 0 w 2833"/>
                <a:gd name="T17" fmla="*/ 0 h 1111"/>
                <a:gd name="T18" fmla="*/ 0 w 2833"/>
                <a:gd name="T19" fmla="*/ 0 h 1111"/>
                <a:gd name="T20" fmla="*/ 0 w 2833"/>
                <a:gd name="T21" fmla="*/ 0 h 1111"/>
                <a:gd name="T22" fmla="*/ 0 w 2833"/>
                <a:gd name="T23" fmla="*/ 0 h 1111"/>
                <a:gd name="T24" fmla="*/ 0 w 2833"/>
                <a:gd name="T25" fmla="*/ 0 h 1111"/>
                <a:gd name="T26" fmla="*/ 0 w 2833"/>
                <a:gd name="T27" fmla="*/ 0 h 1111"/>
                <a:gd name="T28" fmla="*/ 0 w 2833"/>
                <a:gd name="T29" fmla="*/ 0 h 1111"/>
                <a:gd name="T30" fmla="*/ 0 w 2833"/>
                <a:gd name="T31" fmla="*/ 0 h 1111"/>
                <a:gd name="T32" fmla="*/ 0 w 2833"/>
                <a:gd name="T33" fmla="*/ 0 h 1111"/>
                <a:gd name="T34" fmla="*/ 0 w 2833"/>
                <a:gd name="T35" fmla="*/ 0 h 1111"/>
                <a:gd name="T36" fmla="*/ 0 w 2833"/>
                <a:gd name="T37" fmla="*/ 0 h 1111"/>
                <a:gd name="T38" fmla="*/ 0 w 2833"/>
                <a:gd name="T39" fmla="*/ 0 h 1111"/>
                <a:gd name="T40" fmla="*/ 0 w 2833"/>
                <a:gd name="T41" fmla="*/ 0 h 1111"/>
                <a:gd name="T42" fmla="*/ 0 w 2833"/>
                <a:gd name="T43" fmla="*/ 0 h 1111"/>
                <a:gd name="T44" fmla="*/ 0 w 2833"/>
                <a:gd name="T45" fmla="*/ 0 h 1111"/>
                <a:gd name="T46" fmla="*/ 0 w 2833"/>
                <a:gd name="T47" fmla="*/ 0 h 1111"/>
                <a:gd name="T48" fmla="*/ 0 w 2833"/>
                <a:gd name="T49" fmla="*/ 0 h 1111"/>
                <a:gd name="T50" fmla="*/ 0 w 2833"/>
                <a:gd name="T51" fmla="*/ 0 h 1111"/>
                <a:gd name="T52" fmla="*/ 0 w 2833"/>
                <a:gd name="T53" fmla="*/ 0 h 1111"/>
                <a:gd name="T54" fmla="*/ 0 w 2833"/>
                <a:gd name="T55" fmla="*/ 0 h 1111"/>
                <a:gd name="T56" fmla="*/ 0 w 2833"/>
                <a:gd name="T57" fmla="*/ 0 h 1111"/>
                <a:gd name="T58" fmla="*/ 0 w 2833"/>
                <a:gd name="T59" fmla="*/ 0 h 1111"/>
                <a:gd name="T60" fmla="*/ 0 w 2833"/>
                <a:gd name="T61" fmla="*/ 0 h 1111"/>
                <a:gd name="T62" fmla="*/ 0 w 2833"/>
                <a:gd name="T63" fmla="*/ 0 h 1111"/>
                <a:gd name="T64" fmla="*/ 0 w 2833"/>
                <a:gd name="T65" fmla="*/ 0 h 1111"/>
                <a:gd name="T66" fmla="*/ 0 w 2833"/>
                <a:gd name="T67" fmla="*/ 0 h 1111"/>
                <a:gd name="T68" fmla="*/ 0 w 2833"/>
                <a:gd name="T69" fmla="*/ 0 h 1111"/>
                <a:gd name="T70" fmla="*/ 0 w 2833"/>
                <a:gd name="T71" fmla="*/ 0 h 1111"/>
                <a:gd name="T72" fmla="*/ 0 w 2833"/>
                <a:gd name="T73" fmla="*/ 0 h 1111"/>
                <a:gd name="T74" fmla="*/ 0 w 2833"/>
                <a:gd name="T75" fmla="*/ 0 h 1111"/>
                <a:gd name="T76" fmla="*/ 0 w 2833"/>
                <a:gd name="T77" fmla="*/ 0 h 1111"/>
                <a:gd name="T78" fmla="*/ 0 w 2833"/>
                <a:gd name="T79" fmla="*/ 0 h 1111"/>
                <a:gd name="T80" fmla="*/ 0 w 2833"/>
                <a:gd name="T81" fmla="*/ 0 h 1111"/>
                <a:gd name="T82" fmla="*/ 0 w 2833"/>
                <a:gd name="T83" fmla="*/ 0 h 1111"/>
                <a:gd name="T84" fmla="*/ 0 w 2833"/>
                <a:gd name="T85" fmla="*/ 0 h 1111"/>
                <a:gd name="T86" fmla="*/ 0 w 2833"/>
                <a:gd name="T87" fmla="*/ 0 h 1111"/>
                <a:gd name="T88" fmla="*/ 0 w 2833"/>
                <a:gd name="T89" fmla="*/ 0 h 1111"/>
                <a:gd name="T90" fmla="*/ 0 w 2833"/>
                <a:gd name="T91" fmla="*/ 0 h 1111"/>
                <a:gd name="T92" fmla="*/ 0 w 2833"/>
                <a:gd name="T93" fmla="*/ 0 h 11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833"/>
                <a:gd name="T142" fmla="*/ 0 h 1111"/>
                <a:gd name="T143" fmla="*/ 2833 w 2833"/>
                <a:gd name="T144" fmla="*/ 1111 h 111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833" h="1111">
                  <a:moveTo>
                    <a:pt x="7" y="614"/>
                  </a:moveTo>
                  <a:lnTo>
                    <a:pt x="0" y="564"/>
                  </a:lnTo>
                  <a:cubicBezTo>
                    <a:pt x="0" y="558"/>
                    <a:pt x="0" y="551"/>
                    <a:pt x="0" y="545"/>
                  </a:cubicBezTo>
                  <a:lnTo>
                    <a:pt x="7" y="495"/>
                  </a:lnTo>
                  <a:cubicBezTo>
                    <a:pt x="8" y="490"/>
                    <a:pt x="10" y="484"/>
                    <a:pt x="12" y="479"/>
                  </a:cubicBezTo>
                  <a:lnTo>
                    <a:pt x="32" y="430"/>
                  </a:lnTo>
                  <a:cubicBezTo>
                    <a:pt x="34" y="425"/>
                    <a:pt x="36" y="421"/>
                    <a:pt x="39" y="416"/>
                  </a:cubicBezTo>
                  <a:lnTo>
                    <a:pt x="73" y="369"/>
                  </a:lnTo>
                  <a:cubicBezTo>
                    <a:pt x="75" y="367"/>
                    <a:pt x="78" y="364"/>
                    <a:pt x="80" y="362"/>
                  </a:cubicBezTo>
                  <a:lnTo>
                    <a:pt x="125" y="316"/>
                  </a:lnTo>
                  <a:cubicBezTo>
                    <a:pt x="127" y="313"/>
                    <a:pt x="130" y="311"/>
                    <a:pt x="132" y="309"/>
                  </a:cubicBezTo>
                  <a:lnTo>
                    <a:pt x="189" y="266"/>
                  </a:lnTo>
                  <a:lnTo>
                    <a:pt x="264" y="222"/>
                  </a:lnTo>
                  <a:lnTo>
                    <a:pt x="345" y="182"/>
                  </a:lnTo>
                  <a:lnTo>
                    <a:pt x="369" y="172"/>
                  </a:lnTo>
                  <a:lnTo>
                    <a:pt x="419" y="296"/>
                  </a:lnTo>
                  <a:lnTo>
                    <a:pt x="404" y="301"/>
                  </a:lnTo>
                  <a:lnTo>
                    <a:pt x="331" y="337"/>
                  </a:lnTo>
                  <a:lnTo>
                    <a:pt x="270" y="373"/>
                  </a:lnTo>
                  <a:lnTo>
                    <a:pt x="213" y="416"/>
                  </a:lnTo>
                  <a:lnTo>
                    <a:pt x="220" y="409"/>
                  </a:lnTo>
                  <a:lnTo>
                    <a:pt x="175" y="455"/>
                  </a:lnTo>
                  <a:lnTo>
                    <a:pt x="181" y="448"/>
                  </a:lnTo>
                  <a:lnTo>
                    <a:pt x="147" y="495"/>
                  </a:lnTo>
                  <a:lnTo>
                    <a:pt x="155" y="481"/>
                  </a:lnTo>
                  <a:lnTo>
                    <a:pt x="135" y="530"/>
                  </a:lnTo>
                  <a:lnTo>
                    <a:pt x="139" y="514"/>
                  </a:lnTo>
                  <a:lnTo>
                    <a:pt x="132" y="564"/>
                  </a:lnTo>
                  <a:lnTo>
                    <a:pt x="132" y="545"/>
                  </a:lnTo>
                  <a:lnTo>
                    <a:pt x="139" y="595"/>
                  </a:lnTo>
                  <a:lnTo>
                    <a:pt x="7" y="614"/>
                  </a:lnTo>
                  <a:close/>
                  <a:moveTo>
                    <a:pt x="766" y="55"/>
                  </a:moveTo>
                  <a:lnTo>
                    <a:pt x="880" y="36"/>
                  </a:lnTo>
                  <a:lnTo>
                    <a:pt x="1006" y="18"/>
                  </a:lnTo>
                  <a:lnTo>
                    <a:pt x="1138" y="6"/>
                  </a:lnTo>
                  <a:lnTo>
                    <a:pt x="1304" y="0"/>
                  </a:lnTo>
                  <a:lnTo>
                    <a:pt x="1309" y="133"/>
                  </a:lnTo>
                  <a:lnTo>
                    <a:pt x="1151" y="139"/>
                  </a:lnTo>
                  <a:lnTo>
                    <a:pt x="1025" y="151"/>
                  </a:lnTo>
                  <a:lnTo>
                    <a:pt x="903" y="167"/>
                  </a:lnTo>
                  <a:lnTo>
                    <a:pt x="788" y="187"/>
                  </a:lnTo>
                  <a:lnTo>
                    <a:pt x="766" y="55"/>
                  </a:lnTo>
                  <a:close/>
                  <a:moveTo>
                    <a:pt x="1713" y="8"/>
                  </a:moveTo>
                  <a:lnTo>
                    <a:pt x="1825" y="18"/>
                  </a:lnTo>
                  <a:lnTo>
                    <a:pt x="1952" y="35"/>
                  </a:lnTo>
                  <a:lnTo>
                    <a:pt x="2072" y="56"/>
                  </a:lnTo>
                  <a:lnTo>
                    <a:pt x="2186" y="81"/>
                  </a:lnTo>
                  <a:lnTo>
                    <a:pt x="2249" y="98"/>
                  </a:lnTo>
                  <a:lnTo>
                    <a:pt x="2214" y="227"/>
                  </a:lnTo>
                  <a:lnTo>
                    <a:pt x="2157" y="212"/>
                  </a:lnTo>
                  <a:lnTo>
                    <a:pt x="2049" y="187"/>
                  </a:lnTo>
                  <a:lnTo>
                    <a:pt x="1933" y="168"/>
                  </a:lnTo>
                  <a:lnTo>
                    <a:pt x="1812" y="151"/>
                  </a:lnTo>
                  <a:lnTo>
                    <a:pt x="1700" y="141"/>
                  </a:lnTo>
                  <a:lnTo>
                    <a:pt x="1713" y="8"/>
                  </a:lnTo>
                  <a:close/>
                  <a:moveTo>
                    <a:pt x="2633" y="260"/>
                  </a:moveTo>
                  <a:lnTo>
                    <a:pt x="2638" y="262"/>
                  </a:lnTo>
                  <a:lnTo>
                    <a:pt x="2701" y="309"/>
                  </a:lnTo>
                  <a:cubicBezTo>
                    <a:pt x="2703" y="311"/>
                    <a:pt x="2706" y="313"/>
                    <a:pt x="2708" y="316"/>
                  </a:cubicBezTo>
                  <a:lnTo>
                    <a:pt x="2753" y="362"/>
                  </a:lnTo>
                  <a:cubicBezTo>
                    <a:pt x="2755" y="364"/>
                    <a:pt x="2758" y="367"/>
                    <a:pt x="2759" y="369"/>
                  </a:cubicBezTo>
                  <a:lnTo>
                    <a:pt x="2793" y="416"/>
                  </a:lnTo>
                  <a:cubicBezTo>
                    <a:pt x="2797" y="421"/>
                    <a:pt x="2799" y="425"/>
                    <a:pt x="2801" y="430"/>
                  </a:cubicBezTo>
                  <a:lnTo>
                    <a:pt x="2821" y="479"/>
                  </a:lnTo>
                  <a:cubicBezTo>
                    <a:pt x="2823" y="484"/>
                    <a:pt x="2825" y="490"/>
                    <a:pt x="2825" y="495"/>
                  </a:cubicBezTo>
                  <a:lnTo>
                    <a:pt x="2832" y="545"/>
                  </a:lnTo>
                  <a:cubicBezTo>
                    <a:pt x="2833" y="551"/>
                    <a:pt x="2833" y="558"/>
                    <a:pt x="2832" y="564"/>
                  </a:cubicBezTo>
                  <a:lnTo>
                    <a:pt x="2825" y="614"/>
                  </a:lnTo>
                  <a:cubicBezTo>
                    <a:pt x="2825" y="619"/>
                    <a:pt x="2823" y="625"/>
                    <a:pt x="2821" y="630"/>
                  </a:cubicBezTo>
                  <a:lnTo>
                    <a:pt x="2801" y="679"/>
                  </a:lnTo>
                  <a:cubicBezTo>
                    <a:pt x="2799" y="684"/>
                    <a:pt x="2797" y="688"/>
                    <a:pt x="2793" y="693"/>
                  </a:cubicBezTo>
                  <a:lnTo>
                    <a:pt x="2759" y="740"/>
                  </a:lnTo>
                  <a:cubicBezTo>
                    <a:pt x="2757" y="742"/>
                    <a:pt x="2755" y="745"/>
                    <a:pt x="2753" y="748"/>
                  </a:cubicBezTo>
                  <a:lnTo>
                    <a:pt x="2708" y="793"/>
                  </a:lnTo>
                  <a:lnTo>
                    <a:pt x="2696" y="802"/>
                  </a:lnTo>
                  <a:lnTo>
                    <a:pt x="2613" y="698"/>
                  </a:lnTo>
                  <a:lnTo>
                    <a:pt x="2658" y="653"/>
                  </a:lnTo>
                  <a:lnTo>
                    <a:pt x="2651" y="661"/>
                  </a:lnTo>
                  <a:lnTo>
                    <a:pt x="2685" y="614"/>
                  </a:lnTo>
                  <a:lnTo>
                    <a:pt x="2678" y="628"/>
                  </a:lnTo>
                  <a:lnTo>
                    <a:pt x="2698" y="579"/>
                  </a:lnTo>
                  <a:lnTo>
                    <a:pt x="2693" y="595"/>
                  </a:lnTo>
                  <a:lnTo>
                    <a:pt x="2700" y="545"/>
                  </a:lnTo>
                  <a:lnTo>
                    <a:pt x="2700" y="564"/>
                  </a:lnTo>
                  <a:lnTo>
                    <a:pt x="2693" y="514"/>
                  </a:lnTo>
                  <a:lnTo>
                    <a:pt x="2698" y="530"/>
                  </a:lnTo>
                  <a:lnTo>
                    <a:pt x="2678" y="481"/>
                  </a:lnTo>
                  <a:lnTo>
                    <a:pt x="2685" y="495"/>
                  </a:lnTo>
                  <a:lnTo>
                    <a:pt x="2651" y="448"/>
                  </a:lnTo>
                  <a:lnTo>
                    <a:pt x="2658" y="455"/>
                  </a:lnTo>
                  <a:lnTo>
                    <a:pt x="2613" y="409"/>
                  </a:lnTo>
                  <a:lnTo>
                    <a:pt x="2620" y="416"/>
                  </a:lnTo>
                  <a:lnTo>
                    <a:pt x="2569" y="377"/>
                  </a:lnTo>
                  <a:lnTo>
                    <a:pt x="2565" y="374"/>
                  </a:lnTo>
                  <a:lnTo>
                    <a:pt x="2633" y="260"/>
                  </a:lnTo>
                  <a:close/>
                  <a:moveTo>
                    <a:pt x="2321" y="989"/>
                  </a:moveTo>
                  <a:lnTo>
                    <a:pt x="2297" y="997"/>
                  </a:lnTo>
                  <a:lnTo>
                    <a:pt x="2189" y="1026"/>
                  </a:lnTo>
                  <a:lnTo>
                    <a:pt x="2075" y="1052"/>
                  </a:lnTo>
                  <a:lnTo>
                    <a:pt x="1954" y="1072"/>
                  </a:lnTo>
                  <a:lnTo>
                    <a:pt x="1828" y="1090"/>
                  </a:lnTo>
                  <a:lnTo>
                    <a:pt x="1783" y="1094"/>
                  </a:lnTo>
                  <a:lnTo>
                    <a:pt x="1771" y="961"/>
                  </a:lnTo>
                  <a:lnTo>
                    <a:pt x="1809" y="957"/>
                  </a:lnTo>
                  <a:lnTo>
                    <a:pt x="1931" y="941"/>
                  </a:lnTo>
                  <a:lnTo>
                    <a:pt x="2046" y="921"/>
                  </a:lnTo>
                  <a:lnTo>
                    <a:pt x="2154" y="897"/>
                  </a:lnTo>
                  <a:lnTo>
                    <a:pt x="2254" y="870"/>
                  </a:lnTo>
                  <a:lnTo>
                    <a:pt x="2278" y="862"/>
                  </a:lnTo>
                  <a:lnTo>
                    <a:pt x="2321" y="989"/>
                  </a:lnTo>
                  <a:close/>
                  <a:moveTo>
                    <a:pt x="1375" y="1111"/>
                  </a:moveTo>
                  <a:lnTo>
                    <a:pt x="1142" y="1102"/>
                  </a:lnTo>
                  <a:lnTo>
                    <a:pt x="1009" y="1090"/>
                  </a:lnTo>
                  <a:lnTo>
                    <a:pt x="882" y="1073"/>
                  </a:lnTo>
                  <a:lnTo>
                    <a:pt x="836" y="1065"/>
                  </a:lnTo>
                  <a:lnTo>
                    <a:pt x="858" y="933"/>
                  </a:lnTo>
                  <a:lnTo>
                    <a:pt x="901" y="940"/>
                  </a:lnTo>
                  <a:lnTo>
                    <a:pt x="1022" y="957"/>
                  </a:lnTo>
                  <a:lnTo>
                    <a:pt x="1147" y="969"/>
                  </a:lnTo>
                  <a:lnTo>
                    <a:pt x="1380" y="977"/>
                  </a:lnTo>
                  <a:lnTo>
                    <a:pt x="1375" y="1111"/>
                  </a:lnTo>
                  <a:close/>
                  <a:moveTo>
                    <a:pt x="435" y="962"/>
                  </a:moveTo>
                  <a:lnTo>
                    <a:pt x="350" y="928"/>
                  </a:lnTo>
                  <a:lnTo>
                    <a:pt x="268" y="888"/>
                  </a:lnTo>
                  <a:lnTo>
                    <a:pt x="196" y="846"/>
                  </a:lnTo>
                  <a:lnTo>
                    <a:pt x="132" y="799"/>
                  </a:lnTo>
                  <a:lnTo>
                    <a:pt x="80" y="748"/>
                  </a:lnTo>
                  <a:cubicBezTo>
                    <a:pt x="78" y="745"/>
                    <a:pt x="76" y="742"/>
                    <a:pt x="73" y="740"/>
                  </a:cubicBezTo>
                  <a:lnTo>
                    <a:pt x="39" y="693"/>
                  </a:lnTo>
                  <a:cubicBezTo>
                    <a:pt x="36" y="688"/>
                    <a:pt x="34" y="684"/>
                    <a:pt x="32" y="679"/>
                  </a:cubicBezTo>
                  <a:lnTo>
                    <a:pt x="12" y="630"/>
                  </a:lnTo>
                  <a:lnTo>
                    <a:pt x="135" y="579"/>
                  </a:lnTo>
                  <a:lnTo>
                    <a:pt x="155" y="628"/>
                  </a:lnTo>
                  <a:lnTo>
                    <a:pt x="147" y="614"/>
                  </a:lnTo>
                  <a:lnTo>
                    <a:pt x="181" y="661"/>
                  </a:lnTo>
                  <a:lnTo>
                    <a:pt x="175" y="653"/>
                  </a:lnTo>
                  <a:lnTo>
                    <a:pt x="213" y="692"/>
                  </a:lnTo>
                  <a:lnTo>
                    <a:pt x="263" y="731"/>
                  </a:lnTo>
                  <a:lnTo>
                    <a:pt x="327" y="769"/>
                  </a:lnTo>
                  <a:lnTo>
                    <a:pt x="399" y="805"/>
                  </a:lnTo>
                  <a:lnTo>
                    <a:pt x="484" y="838"/>
                  </a:lnTo>
                  <a:lnTo>
                    <a:pt x="435" y="962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7" name="Freeform 214"/>
            <p:cNvSpPr>
              <a:spLocks noEditPoints="1"/>
            </p:cNvSpPr>
            <p:nvPr/>
          </p:nvSpPr>
          <p:spPr bwMode="auto">
            <a:xfrm>
              <a:off x="3125" y="1926"/>
              <a:ext cx="12" cy="1290"/>
            </a:xfrm>
            <a:custGeom>
              <a:avLst/>
              <a:gdLst>
                <a:gd name="T0" fmla="*/ 0 w 8"/>
                <a:gd name="T1" fmla="*/ 65328398 h 804"/>
                <a:gd name="T2" fmla="*/ 133070 w 8"/>
                <a:gd name="T3" fmla="*/ 68119807 h 804"/>
                <a:gd name="T4" fmla="*/ 0 w 8"/>
                <a:gd name="T5" fmla="*/ 63322710 h 804"/>
                <a:gd name="T6" fmla="*/ 133070 w 8"/>
                <a:gd name="T7" fmla="*/ 60546139 h 804"/>
                <a:gd name="T8" fmla="*/ 0 w 8"/>
                <a:gd name="T9" fmla="*/ 63322710 h 804"/>
                <a:gd name="T10" fmla="*/ 0 w 8"/>
                <a:gd name="T11" fmla="*/ 55814260 h 804"/>
                <a:gd name="T12" fmla="*/ 133070 w 8"/>
                <a:gd name="T13" fmla="*/ 58540145 h 804"/>
                <a:gd name="T14" fmla="*/ 0 w 8"/>
                <a:gd name="T15" fmla="*/ 53807577 h 804"/>
                <a:gd name="T16" fmla="*/ 133070 w 8"/>
                <a:gd name="T17" fmla="*/ 51114782 h 804"/>
                <a:gd name="T18" fmla="*/ 0 w 8"/>
                <a:gd name="T19" fmla="*/ 53807577 h 804"/>
                <a:gd name="T20" fmla="*/ 0 w 8"/>
                <a:gd name="T21" fmla="*/ 46384220 h 804"/>
                <a:gd name="T22" fmla="*/ 133070 w 8"/>
                <a:gd name="T23" fmla="*/ 49063021 h 804"/>
                <a:gd name="T24" fmla="*/ 0 w 8"/>
                <a:gd name="T25" fmla="*/ 44311423 h 804"/>
                <a:gd name="T26" fmla="*/ 133070 w 8"/>
                <a:gd name="T27" fmla="*/ 41600950 h 804"/>
                <a:gd name="T28" fmla="*/ 0 w 8"/>
                <a:gd name="T29" fmla="*/ 44311423 h 804"/>
                <a:gd name="T30" fmla="*/ 0 w 8"/>
                <a:gd name="T31" fmla="*/ 36855507 h 804"/>
                <a:gd name="T32" fmla="*/ 133070 w 8"/>
                <a:gd name="T33" fmla="*/ 39568029 h 804"/>
                <a:gd name="T34" fmla="*/ 0 w 8"/>
                <a:gd name="T35" fmla="*/ 34786562 h 804"/>
                <a:gd name="T36" fmla="*/ 133070 w 8"/>
                <a:gd name="T37" fmla="*/ 32123525 h 804"/>
                <a:gd name="T38" fmla="*/ 0 w 8"/>
                <a:gd name="T39" fmla="*/ 34786562 h 804"/>
                <a:gd name="T40" fmla="*/ 0 w 8"/>
                <a:gd name="T41" fmla="*/ 27348502 h 804"/>
                <a:gd name="T42" fmla="*/ 133070 w 8"/>
                <a:gd name="T43" fmla="*/ 30109134 h 804"/>
                <a:gd name="T44" fmla="*/ 0 w 8"/>
                <a:gd name="T45" fmla="*/ 25335295 h 804"/>
                <a:gd name="T46" fmla="*/ 133070 w 8"/>
                <a:gd name="T47" fmla="*/ 22606294 h 804"/>
                <a:gd name="T48" fmla="*/ 0 w 8"/>
                <a:gd name="T49" fmla="*/ 25335295 h 804"/>
                <a:gd name="T50" fmla="*/ 0 w 8"/>
                <a:gd name="T51" fmla="*/ 17911878 h 804"/>
                <a:gd name="T52" fmla="*/ 133070 w 8"/>
                <a:gd name="T53" fmla="*/ 20599020 h 804"/>
                <a:gd name="T54" fmla="*/ 0 w 8"/>
                <a:gd name="T55" fmla="*/ 15841402 h 804"/>
                <a:gd name="T56" fmla="*/ 133070 w 8"/>
                <a:gd name="T57" fmla="*/ 13169730 h 804"/>
                <a:gd name="T58" fmla="*/ 0 w 8"/>
                <a:gd name="T59" fmla="*/ 15841402 h 804"/>
                <a:gd name="T60" fmla="*/ 0 w 8"/>
                <a:gd name="T61" fmla="*/ 8288354 h 804"/>
                <a:gd name="T62" fmla="*/ 133070 w 8"/>
                <a:gd name="T63" fmla="*/ 11034936 h 804"/>
                <a:gd name="T64" fmla="*/ 0 w 8"/>
                <a:gd name="T65" fmla="*/ 6277238 h 804"/>
                <a:gd name="T66" fmla="*/ 133070 w 8"/>
                <a:gd name="T67" fmla="*/ 3557883 h 804"/>
                <a:gd name="T68" fmla="*/ 0 w 8"/>
                <a:gd name="T69" fmla="*/ 6277238 h 804"/>
                <a:gd name="T70" fmla="*/ 0 w 8"/>
                <a:gd name="T71" fmla="*/ 0 h 804"/>
                <a:gd name="T72" fmla="*/ 133070 w 8"/>
                <a:gd name="T73" fmla="*/ 1537481 h 8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"/>
                <a:gd name="T112" fmla="*/ 0 h 804"/>
                <a:gd name="T113" fmla="*/ 8 w 8"/>
                <a:gd name="T114" fmla="*/ 804 h 8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" h="804">
                  <a:moveTo>
                    <a:pt x="0" y="804"/>
                  </a:moveTo>
                  <a:lnTo>
                    <a:pt x="0" y="771"/>
                  </a:lnTo>
                  <a:lnTo>
                    <a:pt x="8" y="771"/>
                  </a:lnTo>
                  <a:lnTo>
                    <a:pt x="8" y="804"/>
                  </a:lnTo>
                  <a:lnTo>
                    <a:pt x="0" y="804"/>
                  </a:lnTo>
                  <a:close/>
                  <a:moveTo>
                    <a:pt x="0" y="747"/>
                  </a:moveTo>
                  <a:lnTo>
                    <a:pt x="0" y="715"/>
                  </a:lnTo>
                  <a:lnTo>
                    <a:pt x="8" y="715"/>
                  </a:lnTo>
                  <a:lnTo>
                    <a:pt x="8" y="747"/>
                  </a:lnTo>
                  <a:lnTo>
                    <a:pt x="0" y="747"/>
                  </a:lnTo>
                  <a:close/>
                  <a:moveTo>
                    <a:pt x="0" y="691"/>
                  </a:moveTo>
                  <a:lnTo>
                    <a:pt x="0" y="659"/>
                  </a:lnTo>
                  <a:lnTo>
                    <a:pt x="8" y="659"/>
                  </a:lnTo>
                  <a:lnTo>
                    <a:pt x="8" y="691"/>
                  </a:lnTo>
                  <a:lnTo>
                    <a:pt x="0" y="691"/>
                  </a:lnTo>
                  <a:close/>
                  <a:moveTo>
                    <a:pt x="0" y="635"/>
                  </a:moveTo>
                  <a:lnTo>
                    <a:pt x="0" y="603"/>
                  </a:lnTo>
                  <a:lnTo>
                    <a:pt x="8" y="603"/>
                  </a:lnTo>
                  <a:lnTo>
                    <a:pt x="8" y="635"/>
                  </a:lnTo>
                  <a:lnTo>
                    <a:pt x="0" y="635"/>
                  </a:lnTo>
                  <a:close/>
                  <a:moveTo>
                    <a:pt x="0" y="579"/>
                  </a:moveTo>
                  <a:lnTo>
                    <a:pt x="0" y="547"/>
                  </a:lnTo>
                  <a:lnTo>
                    <a:pt x="8" y="547"/>
                  </a:lnTo>
                  <a:lnTo>
                    <a:pt x="8" y="579"/>
                  </a:lnTo>
                  <a:lnTo>
                    <a:pt x="0" y="579"/>
                  </a:lnTo>
                  <a:close/>
                  <a:moveTo>
                    <a:pt x="0" y="523"/>
                  </a:moveTo>
                  <a:lnTo>
                    <a:pt x="0" y="491"/>
                  </a:lnTo>
                  <a:lnTo>
                    <a:pt x="8" y="491"/>
                  </a:lnTo>
                  <a:lnTo>
                    <a:pt x="8" y="523"/>
                  </a:lnTo>
                  <a:lnTo>
                    <a:pt x="0" y="523"/>
                  </a:lnTo>
                  <a:close/>
                  <a:moveTo>
                    <a:pt x="0" y="467"/>
                  </a:moveTo>
                  <a:lnTo>
                    <a:pt x="0" y="435"/>
                  </a:lnTo>
                  <a:lnTo>
                    <a:pt x="8" y="435"/>
                  </a:lnTo>
                  <a:lnTo>
                    <a:pt x="8" y="467"/>
                  </a:lnTo>
                  <a:lnTo>
                    <a:pt x="0" y="467"/>
                  </a:lnTo>
                  <a:close/>
                  <a:moveTo>
                    <a:pt x="0" y="411"/>
                  </a:moveTo>
                  <a:lnTo>
                    <a:pt x="0" y="379"/>
                  </a:lnTo>
                  <a:lnTo>
                    <a:pt x="8" y="379"/>
                  </a:lnTo>
                  <a:lnTo>
                    <a:pt x="8" y="411"/>
                  </a:lnTo>
                  <a:lnTo>
                    <a:pt x="0" y="411"/>
                  </a:lnTo>
                  <a:close/>
                  <a:moveTo>
                    <a:pt x="0" y="355"/>
                  </a:moveTo>
                  <a:lnTo>
                    <a:pt x="0" y="323"/>
                  </a:lnTo>
                  <a:lnTo>
                    <a:pt x="8" y="323"/>
                  </a:lnTo>
                  <a:lnTo>
                    <a:pt x="8" y="355"/>
                  </a:lnTo>
                  <a:lnTo>
                    <a:pt x="0" y="355"/>
                  </a:lnTo>
                  <a:close/>
                  <a:moveTo>
                    <a:pt x="0" y="299"/>
                  </a:moveTo>
                  <a:lnTo>
                    <a:pt x="0" y="267"/>
                  </a:lnTo>
                  <a:lnTo>
                    <a:pt x="8" y="267"/>
                  </a:lnTo>
                  <a:lnTo>
                    <a:pt x="8" y="299"/>
                  </a:lnTo>
                  <a:lnTo>
                    <a:pt x="0" y="299"/>
                  </a:lnTo>
                  <a:close/>
                  <a:moveTo>
                    <a:pt x="0" y="243"/>
                  </a:moveTo>
                  <a:lnTo>
                    <a:pt x="0" y="211"/>
                  </a:lnTo>
                  <a:lnTo>
                    <a:pt x="8" y="211"/>
                  </a:lnTo>
                  <a:lnTo>
                    <a:pt x="8" y="243"/>
                  </a:lnTo>
                  <a:lnTo>
                    <a:pt x="0" y="243"/>
                  </a:lnTo>
                  <a:close/>
                  <a:moveTo>
                    <a:pt x="0" y="187"/>
                  </a:moveTo>
                  <a:lnTo>
                    <a:pt x="0" y="155"/>
                  </a:lnTo>
                  <a:lnTo>
                    <a:pt x="8" y="155"/>
                  </a:lnTo>
                  <a:lnTo>
                    <a:pt x="8" y="187"/>
                  </a:lnTo>
                  <a:lnTo>
                    <a:pt x="0" y="187"/>
                  </a:lnTo>
                  <a:close/>
                  <a:moveTo>
                    <a:pt x="0" y="130"/>
                  </a:moveTo>
                  <a:lnTo>
                    <a:pt x="0" y="98"/>
                  </a:lnTo>
                  <a:lnTo>
                    <a:pt x="8" y="98"/>
                  </a:lnTo>
                  <a:lnTo>
                    <a:pt x="8" y="130"/>
                  </a:lnTo>
                  <a:lnTo>
                    <a:pt x="0" y="130"/>
                  </a:lnTo>
                  <a:close/>
                  <a:moveTo>
                    <a:pt x="0" y="74"/>
                  </a:moveTo>
                  <a:lnTo>
                    <a:pt x="0" y="42"/>
                  </a:lnTo>
                  <a:lnTo>
                    <a:pt x="8" y="42"/>
                  </a:lnTo>
                  <a:lnTo>
                    <a:pt x="8" y="74"/>
                  </a:lnTo>
                  <a:lnTo>
                    <a:pt x="0" y="74"/>
                  </a:lnTo>
                  <a:close/>
                  <a:moveTo>
                    <a:pt x="0" y="1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68" name="Freeform 215"/>
            <p:cNvSpPr>
              <a:spLocks noEditPoints="1"/>
            </p:cNvSpPr>
            <p:nvPr/>
          </p:nvSpPr>
          <p:spPr bwMode="auto">
            <a:xfrm>
              <a:off x="2868" y="1942"/>
              <a:ext cx="13" cy="1288"/>
            </a:xfrm>
            <a:custGeom>
              <a:avLst/>
              <a:gdLst>
                <a:gd name="T0" fmla="*/ 0 w 8"/>
                <a:gd name="T1" fmla="*/ 64751563 h 803"/>
                <a:gd name="T2" fmla="*/ 905286 w 8"/>
                <a:gd name="T3" fmla="*/ 67546254 h 803"/>
                <a:gd name="T4" fmla="*/ 0 w 8"/>
                <a:gd name="T5" fmla="*/ 62770069 h 803"/>
                <a:gd name="T6" fmla="*/ 905286 w 8"/>
                <a:gd name="T7" fmla="*/ 60057449 h 803"/>
                <a:gd name="T8" fmla="*/ 0 w 8"/>
                <a:gd name="T9" fmla="*/ 62770069 h 803"/>
                <a:gd name="T10" fmla="*/ 0 w 8"/>
                <a:gd name="T11" fmla="*/ 55307099 h 803"/>
                <a:gd name="T12" fmla="*/ 905286 w 8"/>
                <a:gd name="T13" fmla="*/ 58063401 h 803"/>
                <a:gd name="T14" fmla="*/ 0 w 8"/>
                <a:gd name="T15" fmla="*/ 53312197 h 803"/>
                <a:gd name="T16" fmla="*/ 905286 w 8"/>
                <a:gd name="T17" fmla="*/ 50640761 h 803"/>
                <a:gd name="T18" fmla="*/ 0 w 8"/>
                <a:gd name="T19" fmla="*/ 53312197 h 803"/>
                <a:gd name="T20" fmla="*/ 0 w 8"/>
                <a:gd name="T21" fmla="*/ 45929892 h 803"/>
                <a:gd name="T22" fmla="*/ 905286 w 8"/>
                <a:gd name="T23" fmla="*/ 48616824 h 803"/>
                <a:gd name="T24" fmla="*/ 0 w 8"/>
                <a:gd name="T25" fmla="*/ 43900595 h 803"/>
                <a:gd name="T26" fmla="*/ 905286 w 8"/>
                <a:gd name="T27" fmla="*/ 41233806 h 803"/>
                <a:gd name="T28" fmla="*/ 0 w 8"/>
                <a:gd name="T29" fmla="*/ 43900595 h 803"/>
                <a:gd name="T30" fmla="*/ 0 w 8"/>
                <a:gd name="T31" fmla="*/ 36476134 h 803"/>
                <a:gd name="T32" fmla="*/ 905286 w 8"/>
                <a:gd name="T33" fmla="*/ 39174567 h 803"/>
                <a:gd name="T34" fmla="*/ 0 w 8"/>
                <a:gd name="T35" fmla="*/ 34481056 h 803"/>
                <a:gd name="T36" fmla="*/ 905286 w 8"/>
                <a:gd name="T37" fmla="*/ 31780688 h 803"/>
                <a:gd name="T38" fmla="*/ 0 w 8"/>
                <a:gd name="T39" fmla="*/ 34481056 h 803"/>
                <a:gd name="T40" fmla="*/ 0 w 8"/>
                <a:gd name="T41" fmla="*/ 27058447 h 803"/>
                <a:gd name="T42" fmla="*/ 905286 w 8"/>
                <a:gd name="T43" fmla="*/ 29770848 h 803"/>
                <a:gd name="T44" fmla="*/ 0 w 8"/>
                <a:gd name="T45" fmla="*/ 25071650 h 803"/>
                <a:gd name="T46" fmla="*/ 905286 w 8"/>
                <a:gd name="T47" fmla="*/ 22403762 h 803"/>
                <a:gd name="T48" fmla="*/ 0 w 8"/>
                <a:gd name="T49" fmla="*/ 25071650 h 803"/>
                <a:gd name="T50" fmla="*/ 0 w 8"/>
                <a:gd name="T51" fmla="*/ 17689697 h 803"/>
                <a:gd name="T52" fmla="*/ 905286 w 8"/>
                <a:gd name="T53" fmla="*/ 20343444 h 803"/>
                <a:gd name="T54" fmla="*/ 0 w 8"/>
                <a:gd name="T55" fmla="*/ 15630850 h 803"/>
                <a:gd name="T56" fmla="*/ 905286 w 8"/>
                <a:gd name="T57" fmla="*/ 12944491 h 803"/>
                <a:gd name="T58" fmla="*/ 0 w 8"/>
                <a:gd name="T59" fmla="*/ 15630850 h 803"/>
                <a:gd name="T60" fmla="*/ 0 w 8"/>
                <a:gd name="T61" fmla="*/ 8167765 h 803"/>
                <a:gd name="T62" fmla="*/ 905286 w 8"/>
                <a:gd name="T63" fmla="*/ 10859709 h 803"/>
                <a:gd name="T64" fmla="*/ 0 w 8"/>
                <a:gd name="T65" fmla="*/ 6148311 h 803"/>
                <a:gd name="T66" fmla="*/ 905286 w 8"/>
                <a:gd name="T67" fmla="*/ 3473353 h 803"/>
                <a:gd name="T68" fmla="*/ 0 w 8"/>
                <a:gd name="T69" fmla="*/ 6148311 h 803"/>
                <a:gd name="T70" fmla="*/ 0 w 8"/>
                <a:gd name="T71" fmla="*/ 0 h 803"/>
                <a:gd name="T72" fmla="*/ 905286 w 8"/>
                <a:gd name="T73" fmla="*/ 1413199 h 80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"/>
                <a:gd name="T112" fmla="*/ 0 h 803"/>
                <a:gd name="T113" fmla="*/ 8 w 8"/>
                <a:gd name="T114" fmla="*/ 803 h 80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" h="803">
                  <a:moveTo>
                    <a:pt x="0" y="803"/>
                  </a:moveTo>
                  <a:lnTo>
                    <a:pt x="0" y="770"/>
                  </a:lnTo>
                  <a:lnTo>
                    <a:pt x="8" y="770"/>
                  </a:lnTo>
                  <a:lnTo>
                    <a:pt x="8" y="803"/>
                  </a:lnTo>
                  <a:lnTo>
                    <a:pt x="0" y="803"/>
                  </a:lnTo>
                  <a:close/>
                  <a:moveTo>
                    <a:pt x="0" y="746"/>
                  </a:moveTo>
                  <a:lnTo>
                    <a:pt x="0" y="714"/>
                  </a:lnTo>
                  <a:lnTo>
                    <a:pt x="8" y="714"/>
                  </a:lnTo>
                  <a:lnTo>
                    <a:pt x="8" y="746"/>
                  </a:lnTo>
                  <a:lnTo>
                    <a:pt x="0" y="746"/>
                  </a:lnTo>
                  <a:close/>
                  <a:moveTo>
                    <a:pt x="0" y="690"/>
                  </a:moveTo>
                  <a:lnTo>
                    <a:pt x="0" y="658"/>
                  </a:lnTo>
                  <a:lnTo>
                    <a:pt x="8" y="658"/>
                  </a:lnTo>
                  <a:lnTo>
                    <a:pt x="8" y="690"/>
                  </a:lnTo>
                  <a:lnTo>
                    <a:pt x="0" y="690"/>
                  </a:lnTo>
                  <a:close/>
                  <a:moveTo>
                    <a:pt x="0" y="634"/>
                  </a:moveTo>
                  <a:lnTo>
                    <a:pt x="0" y="602"/>
                  </a:lnTo>
                  <a:lnTo>
                    <a:pt x="8" y="602"/>
                  </a:lnTo>
                  <a:lnTo>
                    <a:pt x="8" y="634"/>
                  </a:lnTo>
                  <a:lnTo>
                    <a:pt x="0" y="634"/>
                  </a:lnTo>
                  <a:close/>
                  <a:moveTo>
                    <a:pt x="0" y="578"/>
                  </a:moveTo>
                  <a:lnTo>
                    <a:pt x="0" y="546"/>
                  </a:lnTo>
                  <a:lnTo>
                    <a:pt x="8" y="546"/>
                  </a:lnTo>
                  <a:lnTo>
                    <a:pt x="8" y="578"/>
                  </a:lnTo>
                  <a:lnTo>
                    <a:pt x="0" y="578"/>
                  </a:lnTo>
                  <a:close/>
                  <a:moveTo>
                    <a:pt x="0" y="522"/>
                  </a:moveTo>
                  <a:lnTo>
                    <a:pt x="0" y="490"/>
                  </a:lnTo>
                  <a:lnTo>
                    <a:pt x="8" y="490"/>
                  </a:lnTo>
                  <a:lnTo>
                    <a:pt x="8" y="522"/>
                  </a:lnTo>
                  <a:lnTo>
                    <a:pt x="0" y="522"/>
                  </a:lnTo>
                  <a:close/>
                  <a:moveTo>
                    <a:pt x="0" y="466"/>
                  </a:moveTo>
                  <a:lnTo>
                    <a:pt x="0" y="434"/>
                  </a:lnTo>
                  <a:lnTo>
                    <a:pt x="8" y="434"/>
                  </a:lnTo>
                  <a:lnTo>
                    <a:pt x="8" y="466"/>
                  </a:lnTo>
                  <a:lnTo>
                    <a:pt x="0" y="466"/>
                  </a:lnTo>
                  <a:close/>
                  <a:moveTo>
                    <a:pt x="0" y="410"/>
                  </a:moveTo>
                  <a:lnTo>
                    <a:pt x="0" y="378"/>
                  </a:lnTo>
                  <a:lnTo>
                    <a:pt x="8" y="378"/>
                  </a:lnTo>
                  <a:lnTo>
                    <a:pt x="8" y="410"/>
                  </a:lnTo>
                  <a:lnTo>
                    <a:pt x="0" y="410"/>
                  </a:lnTo>
                  <a:close/>
                  <a:moveTo>
                    <a:pt x="0" y="354"/>
                  </a:moveTo>
                  <a:lnTo>
                    <a:pt x="0" y="322"/>
                  </a:lnTo>
                  <a:lnTo>
                    <a:pt x="8" y="322"/>
                  </a:lnTo>
                  <a:lnTo>
                    <a:pt x="8" y="354"/>
                  </a:lnTo>
                  <a:lnTo>
                    <a:pt x="0" y="354"/>
                  </a:lnTo>
                  <a:close/>
                  <a:moveTo>
                    <a:pt x="0" y="298"/>
                  </a:moveTo>
                  <a:lnTo>
                    <a:pt x="0" y="266"/>
                  </a:lnTo>
                  <a:lnTo>
                    <a:pt x="8" y="266"/>
                  </a:lnTo>
                  <a:lnTo>
                    <a:pt x="8" y="298"/>
                  </a:lnTo>
                  <a:lnTo>
                    <a:pt x="0" y="298"/>
                  </a:lnTo>
                  <a:close/>
                  <a:moveTo>
                    <a:pt x="0" y="242"/>
                  </a:moveTo>
                  <a:lnTo>
                    <a:pt x="0" y="210"/>
                  </a:lnTo>
                  <a:lnTo>
                    <a:pt x="8" y="210"/>
                  </a:lnTo>
                  <a:lnTo>
                    <a:pt x="8" y="242"/>
                  </a:lnTo>
                  <a:lnTo>
                    <a:pt x="0" y="242"/>
                  </a:lnTo>
                  <a:close/>
                  <a:moveTo>
                    <a:pt x="0" y="186"/>
                  </a:moveTo>
                  <a:lnTo>
                    <a:pt x="0" y="154"/>
                  </a:lnTo>
                  <a:lnTo>
                    <a:pt x="8" y="154"/>
                  </a:lnTo>
                  <a:lnTo>
                    <a:pt x="8" y="186"/>
                  </a:lnTo>
                  <a:lnTo>
                    <a:pt x="0" y="186"/>
                  </a:lnTo>
                  <a:close/>
                  <a:moveTo>
                    <a:pt x="0" y="129"/>
                  </a:moveTo>
                  <a:lnTo>
                    <a:pt x="0" y="97"/>
                  </a:lnTo>
                  <a:lnTo>
                    <a:pt x="8" y="97"/>
                  </a:lnTo>
                  <a:lnTo>
                    <a:pt x="8" y="129"/>
                  </a:lnTo>
                  <a:lnTo>
                    <a:pt x="0" y="129"/>
                  </a:lnTo>
                  <a:close/>
                  <a:moveTo>
                    <a:pt x="0" y="73"/>
                  </a:moveTo>
                  <a:lnTo>
                    <a:pt x="0" y="41"/>
                  </a:lnTo>
                  <a:lnTo>
                    <a:pt x="8" y="41"/>
                  </a:lnTo>
                  <a:lnTo>
                    <a:pt x="8" y="73"/>
                  </a:lnTo>
                  <a:lnTo>
                    <a:pt x="0" y="73"/>
                  </a:lnTo>
                  <a:close/>
                  <a:moveTo>
                    <a:pt x="0" y="17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69" name="Group 216"/>
            <p:cNvGrpSpPr>
              <a:grpSpLocks/>
            </p:cNvGrpSpPr>
            <p:nvPr/>
          </p:nvGrpSpPr>
          <p:grpSpPr bwMode="auto">
            <a:xfrm>
              <a:off x="2972" y="2213"/>
              <a:ext cx="109" cy="105"/>
              <a:chOff x="2968" y="2593"/>
              <a:chExt cx="68" cy="65"/>
            </a:xfrm>
          </p:grpSpPr>
          <p:grpSp>
            <p:nvGrpSpPr>
              <p:cNvPr id="53375" name="Group 217"/>
              <p:cNvGrpSpPr>
                <a:grpSpLocks/>
              </p:cNvGrpSpPr>
              <p:nvPr/>
            </p:nvGrpSpPr>
            <p:grpSpPr bwMode="auto">
              <a:xfrm>
                <a:off x="2968" y="2621"/>
                <a:ext cx="34" cy="37"/>
                <a:chOff x="2968" y="2621"/>
                <a:chExt cx="34" cy="37"/>
              </a:xfrm>
            </p:grpSpPr>
            <p:sp>
              <p:nvSpPr>
                <p:cNvPr id="53377" name="Oval 218"/>
                <p:cNvSpPr>
                  <a:spLocks noChangeArrowheads="1"/>
                </p:cNvSpPr>
                <p:nvPr/>
              </p:nvSpPr>
              <p:spPr bwMode="auto">
                <a:xfrm>
                  <a:off x="2968" y="2621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378" name="Oval 219"/>
                <p:cNvSpPr>
                  <a:spLocks noChangeArrowheads="1"/>
                </p:cNvSpPr>
                <p:nvPr/>
              </p:nvSpPr>
              <p:spPr bwMode="auto">
                <a:xfrm>
                  <a:off x="2968" y="2621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76" name="Line 220"/>
              <p:cNvSpPr>
                <a:spLocks noChangeShapeType="1"/>
              </p:cNvSpPr>
              <p:nvPr/>
            </p:nvSpPr>
            <p:spPr bwMode="auto">
              <a:xfrm flipH="1">
                <a:off x="2971" y="2593"/>
                <a:ext cx="65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3270" name="Group 221"/>
            <p:cNvGrpSpPr>
              <a:grpSpLocks/>
            </p:cNvGrpSpPr>
            <p:nvPr/>
          </p:nvGrpSpPr>
          <p:grpSpPr bwMode="auto">
            <a:xfrm>
              <a:off x="2972" y="2393"/>
              <a:ext cx="55" cy="59"/>
              <a:chOff x="2968" y="2705"/>
              <a:chExt cx="34" cy="37"/>
            </a:xfrm>
          </p:grpSpPr>
          <p:sp>
            <p:nvSpPr>
              <p:cNvPr id="53373" name="Oval 222"/>
              <p:cNvSpPr>
                <a:spLocks noChangeArrowheads="1"/>
              </p:cNvSpPr>
              <p:nvPr/>
            </p:nvSpPr>
            <p:spPr bwMode="auto">
              <a:xfrm>
                <a:off x="2968" y="2705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74" name="Oval 223"/>
              <p:cNvSpPr>
                <a:spLocks noChangeArrowheads="1"/>
              </p:cNvSpPr>
              <p:nvPr/>
            </p:nvSpPr>
            <p:spPr bwMode="auto">
              <a:xfrm>
                <a:off x="2968" y="2705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71" name="Line 224"/>
            <p:cNvSpPr>
              <a:spLocks noChangeShapeType="1"/>
            </p:cNvSpPr>
            <p:nvPr/>
          </p:nvSpPr>
          <p:spPr bwMode="auto">
            <a:xfrm flipH="1" flipV="1">
              <a:off x="2902" y="2350"/>
              <a:ext cx="7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72" name="Group 225"/>
            <p:cNvGrpSpPr>
              <a:grpSpLocks/>
            </p:cNvGrpSpPr>
            <p:nvPr/>
          </p:nvGrpSpPr>
          <p:grpSpPr bwMode="auto">
            <a:xfrm>
              <a:off x="2945" y="2528"/>
              <a:ext cx="56" cy="59"/>
              <a:chOff x="2951" y="2789"/>
              <a:chExt cx="35" cy="37"/>
            </a:xfrm>
          </p:grpSpPr>
          <p:sp>
            <p:nvSpPr>
              <p:cNvPr id="53371" name="Oval 226"/>
              <p:cNvSpPr>
                <a:spLocks noChangeArrowheads="1"/>
              </p:cNvSpPr>
              <p:nvPr/>
            </p:nvSpPr>
            <p:spPr bwMode="auto">
              <a:xfrm>
                <a:off x="2951" y="2789"/>
                <a:ext cx="35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72" name="Oval 227"/>
              <p:cNvSpPr>
                <a:spLocks noChangeArrowheads="1"/>
              </p:cNvSpPr>
              <p:nvPr/>
            </p:nvSpPr>
            <p:spPr bwMode="auto">
              <a:xfrm>
                <a:off x="2951" y="2789"/>
                <a:ext cx="35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73" name="Line 228"/>
            <p:cNvSpPr>
              <a:spLocks noChangeShapeType="1"/>
            </p:cNvSpPr>
            <p:nvPr/>
          </p:nvSpPr>
          <p:spPr bwMode="auto">
            <a:xfrm flipH="1" flipV="1">
              <a:off x="2876" y="2483"/>
              <a:ext cx="69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74" name="Group 229"/>
            <p:cNvGrpSpPr>
              <a:grpSpLocks/>
            </p:cNvGrpSpPr>
            <p:nvPr/>
          </p:nvGrpSpPr>
          <p:grpSpPr bwMode="auto">
            <a:xfrm>
              <a:off x="3000" y="2662"/>
              <a:ext cx="54" cy="60"/>
              <a:chOff x="2985" y="2873"/>
              <a:chExt cx="34" cy="37"/>
            </a:xfrm>
          </p:grpSpPr>
          <p:sp>
            <p:nvSpPr>
              <p:cNvPr id="53369" name="Oval 230"/>
              <p:cNvSpPr>
                <a:spLocks noChangeArrowheads="1"/>
              </p:cNvSpPr>
              <p:nvPr/>
            </p:nvSpPr>
            <p:spPr bwMode="auto">
              <a:xfrm>
                <a:off x="2985" y="2873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70" name="Oval 231"/>
              <p:cNvSpPr>
                <a:spLocks noChangeArrowheads="1"/>
              </p:cNvSpPr>
              <p:nvPr/>
            </p:nvSpPr>
            <p:spPr bwMode="auto">
              <a:xfrm>
                <a:off x="2985" y="2873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75" name="Line 232"/>
            <p:cNvSpPr>
              <a:spLocks noChangeShapeType="1"/>
            </p:cNvSpPr>
            <p:nvPr/>
          </p:nvSpPr>
          <p:spPr bwMode="auto">
            <a:xfrm flipH="1" flipV="1">
              <a:off x="2929" y="2618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76" name="Group 233"/>
            <p:cNvGrpSpPr>
              <a:grpSpLocks/>
            </p:cNvGrpSpPr>
            <p:nvPr/>
          </p:nvGrpSpPr>
          <p:grpSpPr bwMode="auto">
            <a:xfrm>
              <a:off x="2972" y="2032"/>
              <a:ext cx="109" cy="104"/>
              <a:chOff x="2968" y="2480"/>
              <a:chExt cx="68" cy="65"/>
            </a:xfrm>
          </p:grpSpPr>
          <p:grpSp>
            <p:nvGrpSpPr>
              <p:cNvPr id="53365" name="Group 234"/>
              <p:cNvGrpSpPr>
                <a:grpSpLocks/>
              </p:cNvGrpSpPr>
              <p:nvPr/>
            </p:nvGrpSpPr>
            <p:grpSpPr bwMode="auto">
              <a:xfrm>
                <a:off x="2968" y="2508"/>
                <a:ext cx="34" cy="37"/>
                <a:chOff x="2968" y="2508"/>
                <a:chExt cx="34" cy="37"/>
              </a:xfrm>
            </p:grpSpPr>
            <p:sp>
              <p:nvSpPr>
                <p:cNvPr id="53367" name="Oval 235"/>
                <p:cNvSpPr>
                  <a:spLocks noChangeArrowheads="1"/>
                </p:cNvSpPr>
                <p:nvPr/>
              </p:nvSpPr>
              <p:spPr bwMode="auto">
                <a:xfrm>
                  <a:off x="2968" y="2508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368" name="Oval 236"/>
                <p:cNvSpPr>
                  <a:spLocks noChangeArrowheads="1"/>
                </p:cNvSpPr>
                <p:nvPr/>
              </p:nvSpPr>
              <p:spPr bwMode="auto">
                <a:xfrm>
                  <a:off x="2968" y="2508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66" name="Line 237"/>
              <p:cNvSpPr>
                <a:spLocks noChangeShapeType="1"/>
              </p:cNvSpPr>
              <p:nvPr/>
            </p:nvSpPr>
            <p:spPr bwMode="auto">
              <a:xfrm flipH="1">
                <a:off x="2971" y="2480"/>
                <a:ext cx="65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3277" name="Group 238"/>
            <p:cNvGrpSpPr>
              <a:grpSpLocks/>
            </p:cNvGrpSpPr>
            <p:nvPr/>
          </p:nvGrpSpPr>
          <p:grpSpPr bwMode="auto">
            <a:xfrm>
              <a:off x="3027" y="2438"/>
              <a:ext cx="109" cy="104"/>
              <a:chOff x="3002" y="2733"/>
              <a:chExt cx="68" cy="65"/>
            </a:xfrm>
          </p:grpSpPr>
          <p:grpSp>
            <p:nvGrpSpPr>
              <p:cNvPr id="53361" name="Group 239"/>
              <p:cNvGrpSpPr>
                <a:grpSpLocks/>
              </p:cNvGrpSpPr>
              <p:nvPr/>
            </p:nvGrpSpPr>
            <p:grpSpPr bwMode="auto">
              <a:xfrm>
                <a:off x="3002" y="2761"/>
                <a:ext cx="34" cy="37"/>
                <a:chOff x="3002" y="2761"/>
                <a:chExt cx="34" cy="37"/>
              </a:xfrm>
            </p:grpSpPr>
            <p:sp>
              <p:nvSpPr>
                <p:cNvPr id="53363" name="Oval 240"/>
                <p:cNvSpPr>
                  <a:spLocks noChangeArrowheads="1"/>
                </p:cNvSpPr>
                <p:nvPr/>
              </p:nvSpPr>
              <p:spPr bwMode="auto">
                <a:xfrm>
                  <a:off x="3002" y="2761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364" name="Oval 241"/>
                <p:cNvSpPr>
                  <a:spLocks noChangeArrowheads="1"/>
                </p:cNvSpPr>
                <p:nvPr/>
              </p:nvSpPr>
              <p:spPr bwMode="auto">
                <a:xfrm>
                  <a:off x="3002" y="2761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62" name="Line 242"/>
              <p:cNvSpPr>
                <a:spLocks noChangeShapeType="1"/>
              </p:cNvSpPr>
              <p:nvPr/>
            </p:nvSpPr>
            <p:spPr bwMode="auto">
              <a:xfrm flipH="1">
                <a:off x="3005" y="2733"/>
                <a:ext cx="65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3278" name="Group 243"/>
            <p:cNvGrpSpPr>
              <a:grpSpLocks/>
            </p:cNvGrpSpPr>
            <p:nvPr/>
          </p:nvGrpSpPr>
          <p:grpSpPr bwMode="auto">
            <a:xfrm>
              <a:off x="3000" y="2797"/>
              <a:ext cx="54" cy="59"/>
              <a:chOff x="2985" y="2957"/>
              <a:chExt cx="34" cy="37"/>
            </a:xfrm>
          </p:grpSpPr>
          <p:sp>
            <p:nvSpPr>
              <p:cNvPr id="53359" name="Oval 244"/>
              <p:cNvSpPr>
                <a:spLocks noChangeArrowheads="1"/>
              </p:cNvSpPr>
              <p:nvPr/>
            </p:nvSpPr>
            <p:spPr bwMode="auto">
              <a:xfrm>
                <a:off x="2985" y="2957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60" name="Oval 245"/>
              <p:cNvSpPr>
                <a:spLocks noChangeArrowheads="1"/>
              </p:cNvSpPr>
              <p:nvPr/>
            </p:nvSpPr>
            <p:spPr bwMode="auto">
              <a:xfrm>
                <a:off x="2985" y="2957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79" name="Line 246"/>
            <p:cNvSpPr>
              <a:spLocks noChangeShapeType="1"/>
            </p:cNvSpPr>
            <p:nvPr/>
          </p:nvSpPr>
          <p:spPr bwMode="auto">
            <a:xfrm flipH="1" flipV="1">
              <a:off x="2929" y="2754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280" name="Freeform 247"/>
            <p:cNvSpPr>
              <a:spLocks/>
            </p:cNvSpPr>
            <p:nvPr/>
          </p:nvSpPr>
          <p:spPr bwMode="auto">
            <a:xfrm>
              <a:off x="2873" y="1942"/>
              <a:ext cx="290" cy="956"/>
            </a:xfrm>
            <a:custGeom>
              <a:avLst/>
              <a:gdLst>
                <a:gd name="T0" fmla="*/ 10073914 w 181"/>
                <a:gd name="T1" fmla="*/ 3100056 h 596"/>
                <a:gd name="T2" fmla="*/ 8539489 w 181"/>
                <a:gd name="T3" fmla="*/ 105296 h 596"/>
                <a:gd name="T4" fmla="*/ 6952301 w 181"/>
                <a:gd name="T5" fmla="*/ 530633 h 596"/>
                <a:gd name="T6" fmla="*/ 6952301 w 181"/>
                <a:gd name="T7" fmla="*/ 3100056 h 596"/>
                <a:gd name="T8" fmla="*/ 7105892 w 181"/>
                <a:gd name="T9" fmla="*/ 4318675 h 596"/>
                <a:gd name="T10" fmla="*/ 8039252 w 181"/>
                <a:gd name="T11" fmla="*/ 6562531 h 596"/>
                <a:gd name="T12" fmla="*/ 9157356 w 181"/>
                <a:gd name="T13" fmla="*/ 9915457 h 596"/>
                <a:gd name="T14" fmla="*/ 11449144 w 181"/>
                <a:gd name="T15" fmla="*/ 8399987 h 596"/>
                <a:gd name="T16" fmla="*/ 11641316 w 181"/>
                <a:gd name="T17" fmla="*/ 2772649 h 596"/>
                <a:gd name="T18" fmla="*/ 9157356 w 181"/>
                <a:gd name="T19" fmla="*/ 851150 h 596"/>
                <a:gd name="T20" fmla="*/ 6478598 w 181"/>
                <a:gd name="T21" fmla="*/ 1244284 h 596"/>
                <a:gd name="T22" fmla="*/ 6090870 w 181"/>
                <a:gd name="T23" fmla="*/ 2336628 h 596"/>
                <a:gd name="T24" fmla="*/ 4919054 w 181"/>
                <a:gd name="T25" fmla="*/ 8078866 h 596"/>
                <a:gd name="T26" fmla="*/ 4043539 w 181"/>
                <a:gd name="T27" fmla="*/ 10336703 h 596"/>
                <a:gd name="T28" fmla="*/ 3543696 w 181"/>
                <a:gd name="T29" fmla="*/ 11442733 h 596"/>
                <a:gd name="T30" fmla="*/ 5329819 w 181"/>
                <a:gd name="T31" fmla="*/ 14917177 h 596"/>
                <a:gd name="T32" fmla="*/ 8039252 w 181"/>
                <a:gd name="T33" fmla="*/ 12663138 h 596"/>
                <a:gd name="T34" fmla="*/ 9413736 w 181"/>
                <a:gd name="T35" fmla="*/ 11872152 h 596"/>
                <a:gd name="T36" fmla="*/ 10339689 w 181"/>
                <a:gd name="T37" fmla="*/ 12278911 h 596"/>
                <a:gd name="T38" fmla="*/ 9817884 w 181"/>
                <a:gd name="T39" fmla="*/ 16064428 h 596"/>
                <a:gd name="T40" fmla="*/ 6686575 w 181"/>
                <a:gd name="T41" fmla="*/ 17174959 h 596"/>
                <a:gd name="T42" fmla="*/ 3131676 w 181"/>
                <a:gd name="T43" fmla="*/ 18674648 h 596"/>
                <a:gd name="T44" fmla="*/ 3131676 w 181"/>
                <a:gd name="T45" fmla="*/ 23657163 h 596"/>
                <a:gd name="T46" fmla="*/ 4235653 w 181"/>
                <a:gd name="T47" fmla="*/ 23974579 h 596"/>
                <a:gd name="T48" fmla="*/ 5079433 w 181"/>
                <a:gd name="T49" fmla="*/ 23657163 h 596"/>
                <a:gd name="T50" fmla="*/ 6211949 w 181"/>
                <a:gd name="T51" fmla="*/ 20521830 h 596"/>
                <a:gd name="T52" fmla="*/ 9817884 w 181"/>
                <a:gd name="T53" fmla="*/ 21342748 h 596"/>
                <a:gd name="T54" fmla="*/ 12542524 w 181"/>
                <a:gd name="T55" fmla="*/ 23974579 h 596"/>
                <a:gd name="T56" fmla="*/ 6952301 w 181"/>
                <a:gd name="T57" fmla="*/ 30812972 h 596"/>
                <a:gd name="T58" fmla="*/ 1324895 w 181"/>
                <a:gd name="T59" fmla="*/ 30117202 h 596"/>
                <a:gd name="T60" fmla="*/ 0 w 181"/>
                <a:gd name="T61" fmla="*/ 27017947 h 596"/>
                <a:gd name="T62" fmla="*/ 4496094 w 181"/>
                <a:gd name="T63" fmla="*/ 27778335 h 596"/>
                <a:gd name="T64" fmla="*/ 7105892 w 181"/>
                <a:gd name="T65" fmla="*/ 30480265 h 596"/>
                <a:gd name="T66" fmla="*/ 9157356 w 181"/>
                <a:gd name="T67" fmla="*/ 32311850 h 596"/>
                <a:gd name="T68" fmla="*/ 8039252 w 181"/>
                <a:gd name="T69" fmla="*/ 35780300 h 596"/>
                <a:gd name="T70" fmla="*/ 3131676 w 181"/>
                <a:gd name="T71" fmla="*/ 33891196 h 596"/>
                <a:gd name="T72" fmla="*/ 4235653 w 181"/>
                <a:gd name="T73" fmla="*/ 43755772 h 596"/>
                <a:gd name="T74" fmla="*/ 6478598 w 181"/>
                <a:gd name="T75" fmla="*/ 42576660 h 596"/>
                <a:gd name="T76" fmla="*/ 7881357 w 181"/>
                <a:gd name="T77" fmla="*/ 41082595 h 596"/>
                <a:gd name="T78" fmla="*/ 9157356 w 181"/>
                <a:gd name="T79" fmla="*/ 40296956 h 596"/>
                <a:gd name="T80" fmla="*/ 11230542 w 181"/>
                <a:gd name="T81" fmla="*/ 45163897 h 596"/>
                <a:gd name="T82" fmla="*/ 10973143 w 181"/>
                <a:gd name="T83" fmla="*/ 49057520 h 596"/>
                <a:gd name="T84" fmla="*/ 9582625 w 181"/>
                <a:gd name="T85" fmla="*/ 50134477 h 5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1"/>
                <a:gd name="T130" fmla="*/ 0 h 596"/>
                <a:gd name="T131" fmla="*/ 181 w 181"/>
                <a:gd name="T132" fmla="*/ 596 h 5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1" h="596">
                  <a:moveTo>
                    <a:pt x="123" y="37"/>
                  </a:moveTo>
                  <a:cubicBezTo>
                    <a:pt x="119" y="19"/>
                    <a:pt x="114" y="12"/>
                    <a:pt x="104" y="1"/>
                  </a:cubicBezTo>
                  <a:cubicBezTo>
                    <a:pt x="97" y="3"/>
                    <a:pt x="90" y="0"/>
                    <a:pt x="85" y="6"/>
                  </a:cubicBezTo>
                  <a:cubicBezTo>
                    <a:pt x="78" y="13"/>
                    <a:pt x="83" y="30"/>
                    <a:pt x="85" y="37"/>
                  </a:cubicBezTo>
                  <a:cubicBezTo>
                    <a:pt x="85" y="42"/>
                    <a:pt x="86" y="47"/>
                    <a:pt x="87" y="51"/>
                  </a:cubicBezTo>
                  <a:cubicBezTo>
                    <a:pt x="90" y="60"/>
                    <a:pt x="96" y="68"/>
                    <a:pt x="98" y="78"/>
                  </a:cubicBezTo>
                  <a:cubicBezTo>
                    <a:pt x="105" y="111"/>
                    <a:pt x="100" y="98"/>
                    <a:pt x="112" y="118"/>
                  </a:cubicBezTo>
                  <a:cubicBezTo>
                    <a:pt x="119" y="154"/>
                    <a:pt x="133" y="115"/>
                    <a:pt x="140" y="100"/>
                  </a:cubicBezTo>
                  <a:cubicBezTo>
                    <a:pt x="142" y="83"/>
                    <a:pt x="150" y="50"/>
                    <a:pt x="142" y="33"/>
                  </a:cubicBezTo>
                  <a:cubicBezTo>
                    <a:pt x="134" y="15"/>
                    <a:pt x="124" y="14"/>
                    <a:pt x="112" y="10"/>
                  </a:cubicBezTo>
                  <a:cubicBezTo>
                    <a:pt x="101" y="12"/>
                    <a:pt x="90" y="10"/>
                    <a:pt x="79" y="15"/>
                  </a:cubicBezTo>
                  <a:cubicBezTo>
                    <a:pt x="76" y="16"/>
                    <a:pt x="75" y="24"/>
                    <a:pt x="74" y="28"/>
                  </a:cubicBezTo>
                  <a:cubicBezTo>
                    <a:pt x="66" y="50"/>
                    <a:pt x="66" y="74"/>
                    <a:pt x="60" y="96"/>
                  </a:cubicBezTo>
                  <a:cubicBezTo>
                    <a:pt x="57" y="106"/>
                    <a:pt x="53" y="114"/>
                    <a:pt x="49" y="123"/>
                  </a:cubicBezTo>
                  <a:cubicBezTo>
                    <a:pt x="47" y="128"/>
                    <a:pt x="43" y="136"/>
                    <a:pt x="43" y="136"/>
                  </a:cubicBezTo>
                  <a:cubicBezTo>
                    <a:pt x="47" y="199"/>
                    <a:pt x="38" y="191"/>
                    <a:pt x="65" y="177"/>
                  </a:cubicBezTo>
                  <a:cubicBezTo>
                    <a:pt x="75" y="166"/>
                    <a:pt x="87" y="156"/>
                    <a:pt x="98" y="150"/>
                  </a:cubicBezTo>
                  <a:cubicBezTo>
                    <a:pt x="104" y="147"/>
                    <a:pt x="115" y="141"/>
                    <a:pt x="115" y="141"/>
                  </a:cubicBezTo>
                  <a:cubicBezTo>
                    <a:pt x="119" y="142"/>
                    <a:pt x="123" y="142"/>
                    <a:pt x="126" y="146"/>
                  </a:cubicBezTo>
                  <a:cubicBezTo>
                    <a:pt x="133" y="155"/>
                    <a:pt x="126" y="184"/>
                    <a:pt x="120" y="191"/>
                  </a:cubicBezTo>
                  <a:cubicBezTo>
                    <a:pt x="111" y="200"/>
                    <a:pt x="91" y="202"/>
                    <a:pt x="82" y="204"/>
                  </a:cubicBezTo>
                  <a:cubicBezTo>
                    <a:pt x="68" y="218"/>
                    <a:pt x="53" y="216"/>
                    <a:pt x="38" y="222"/>
                  </a:cubicBezTo>
                  <a:cubicBezTo>
                    <a:pt x="25" y="244"/>
                    <a:pt x="14" y="267"/>
                    <a:pt x="38" y="281"/>
                  </a:cubicBezTo>
                  <a:cubicBezTo>
                    <a:pt x="42" y="303"/>
                    <a:pt x="38" y="294"/>
                    <a:pt x="52" y="285"/>
                  </a:cubicBezTo>
                  <a:cubicBezTo>
                    <a:pt x="55" y="283"/>
                    <a:pt x="59" y="282"/>
                    <a:pt x="62" y="281"/>
                  </a:cubicBezTo>
                  <a:cubicBezTo>
                    <a:pt x="67" y="263"/>
                    <a:pt x="66" y="256"/>
                    <a:pt x="76" y="244"/>
                  </a:cubicBezTo>
                  <a:cubicBezTo>
                    <a:pt x="91" y="249"/>
                    <a:pt x="106" y="247"/>
                    <a:pt x="120" y="254"/>
                  </a:cubicBezTo>
                  <a:cubicBezTo>
                    <a:pt x="132" y="259"/>
                    <a:pt x="141" y="279"/>
                    <a:pt x="153" y="285"/>
                  </a:cubicBezTo>
                  <a:cubicBezTo>
                    <a:pt x="181" y="353"/>
                    <a:pt x="110" y="362"/>
                    <a:pt x="85" y="366"/>
                  </a:cubicBezTo>
                  <a:cubicBezTo>
                    <a:pt x="61" y="377"/>
                    <a:pt x="39" y="365"/>
                    <a:pt x="16" y="358"/>
                  </a:cubicBezTo>
                  <a:cubicBezTo>
                    <a:pt x="12" y="340"/>
                    <a:pt x="9" y="332"/>
                    <a:pt x="0" y="321"/>
                  </a:cubicBezTo>
                  <a:cubicBezTo>
                    <a:pt x="17" y="312"/>
                    <a:pt x="38" y="322"/>
                    <a:pt x="55" y="330"/>
                  </a:cubicBezTo>
                  <a:cubicBezTo>
                    <a:pt x="65" y="343"/>
                    <a:pt x="75" y="355"/>
                    <a:pt x="87" y="362"/>
                  </a:cubicBezTo>
                  <a:cubicBezTo>
                    <a:pt x="96" y="371"/>
                    <a:pt x="104" y="376"/>
                    <a:pt x="112" y="384"/>
                  </a:cubicBezTo>
                  <a:cubicBezTo>
                    <a:pt x="122" y="411"/>
                    <a:pt x="114" y="417"/>
                    <a:pt x="98" y="425"/>
                  </a:cubicBezTo>
                  <a:cubicBezTo>
                    <a:pt x="78" y="421"/>
                    <a:pt x="57" y="413"/>
                    <a:pt x="38" y="403"/>
                  </a:cubicBezTo>
                  <a:cubicBezTo>
                    <a:pt x="26" y="431"/>
                    <a:pt x="27" y="507"/>
                    <a:pt x="52" y="520"/>
                  </a:cubicBezTo>
                  <a:cubicBezTo>
                    <a:pt x="60" y="516"/>
                    <a:pt x="71" y="513"/>
                    <a:pt x="79" y="506"/>
                  </a:cubicBezTo>
                  <a:cubicBezTo>
                    <a:pt x="85" y="500"/>
                    <a:pt x="89" y="491"/>
                    <a:pt x="96" y="488"/>
                  </a:cubicBezTo>
                  <a:cubicBezTo>
                    <a:pt x="101" y="485"/>
                    <a:pt x="112" y="479"/>
                    <a:pt x="112" y="479"/>
                  </a:cubicBezTo>
                  <a:cubicBezTo>
                    <a:pt x="136" y="487"/>
                    <a:pt x="133" y="502"/>
                    <a:pt x="137" y="537"/>
                  </a:cubicBezTo>
                  <a:cubicBezTo>
                    <a:pt x="136" y="552"/>
                    <a:pt x="137" y="568"/>
                    <a:pt x="134" y="583"/>
                  </a:cubicBezTo>
                  <a:cubicBezTo>
                    <a:pt x="132" y="592"/>
                    <a:pt x="117" y="596"/>
                    <a:pt x="117" y="596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81" name="Group 248"/>
            <p:cNvGrpSpPr>
              <a:grpSpLocks/>
            </p:cNvGrpSpPr>
            <p:nvPr/>
          </p:nvGrpSpPr>
          <p:grpSpPr bwMode="auto">
            <a:xfrm>
              <a:off x="3000" y="2887"/>
              <a:ext cx="54" cy="59"/>
              <a:chOff x="2985" y="3013"/>
              <a:chExt cx="34" cy="37"/>
            </a:xfrm>
          </p:grpSpPr>
          <p:sp>
            <p:nvSpPr>
              <p:cNvPr id="53357" name="Oval 249"/>
              <p:cNvSpPr>
                <a:spLocks noChangeArrowheads="1"/>
              </p:cNvSpPr>
              <p:nvPr/>
            </p:nvSpPr>
            <p:spPr bwMode="auto">
              <a:xfrm>
                <a:off x="2985" y="3013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58" name="Oval 250"/>
              <p:cNvSpPr>
                <a:spLocks noChangeArrowheads="1"/>
              </p:cNvSpPr>
              <p:nvPr/>
            </p:nvSpPr>
            <p:spPr bwMode="auto">
              <a:xfrm>
                <a:off x="2985" y="3013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82" name="Line 251"/>
            <p:cNvSpPr>
              <a:spLocks noChangeShapeType="1"/>
            </p:cNvSpPr>
            <p:nvPr/>
          </p:nvSpPr>
          <p:spPr bwMode="auto">
            <a:xfrm flipH="1" flipV="1">
              <a:off x="2929" y="2842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83" name="Group 252"/>
            <p:cNvGrpSpPr>
              <a:grpSpLocks/>
            </p:cNvGrpSpPr>
            <p:nvPr/>
          </p:nvGrpSpPr>
          <p:grpSpPr bwMode="auto">
            <a:xfrm>
              <a:off x="3000" y="2977"/>
              <a:ext cx="109" cy="104"/>
              <a:chOff x="2985" y="3069"/>
              <a:chExt cx="68" cy="65"/>
            </a:xfrm>
          </p:grpSpPr>
          <p:grpSp>
            <p:nvGrpSpPr>
              <p:cNvPr id="53353" name="Group 253"/>
              <p:cNvGrpSpPr>
                <a:grpSpLocks/>
              </p:cNvGrpSpPr>
              <p:nvPr/>
            </p:nvGrpSpPr>
            <p:grpSpPr bwMode="auto">
              <a:xfrm>
                <a:off x="2985" y="3097"/>
                <a:ext cx="34" cy="37"/>
                <a:chOff x="2985" y="3097"/>
                <a:chExt cx="34" cy="37"/>
              </a:xfrm>
            </p:grpSpPr>
            <p:sp>
              <p:nvSpPr>
                <p:cNvPr id="53355" name="Oval 254"/>
                <p:cNvSpPr>
                  <a:spLocks noChangeArrowheads="1"/>
                </p:cNvSpPr>
                <p:nvPr/>
              </p:nvSpPr>
              <p:spPr bwMode="auto">
                <a:xfrm>
                  <a:off x="2985" y="3097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356" name="Oval 255"/>
                <p:cNvSpPr>
                  <a:spLocks noChangeArrowheads="1"/>
                </p:cNvSpPr>
                <p:nvPr/>
              </p:nvSpPr>
              <p:spPr bwMode="auto">
                <a:xfrm>
                  <a:off x="2985" y="3097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54" name="Line 256"/>
              <p:cNvSpPr>
                <a:spLocks noChangeShapeType="1"/>
              </p:cNvSpPr>
              <p:nvPr/>
            </p:nvSpPr>
            <p:spPr bwMode="auto">
              <a:xfrm flipH="1">
                <a:off x="2988" y="3069"/>
                <a:ext cx="65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grpSp>
          <p:nvGrpSpPr>
            <p:cNvPr id="53284" name="Group 257"/>
            <p:cNvGrpSpPr>
              <a:grpSpLocks/>
            </p:cNvGrpSpPr>
            <p:nvPr/>
          </p:nvGrpSpPr>
          <p:grpSpPr bwMode="auto">
            <a:xfrm>
              <a:off x="2918" y="3111"/>
              <a:ext cx="109" cy="105"/>
              <a:chOff x="2934" y="3153"/>
              <a:chExt cx="68" cy="65"/>
            </a:xfrm>
          </p:grpSpPr>
          <p:grpSp>
            <p:nvGrpSpPr>
              <p:cNvPr id="53349" name="Group 258"/>
              <p:cNvGrpSpPr>
                <a:grpSpLocks/>
              </p:cNvGrpSpPr>
              <p:nvPr/>
            </p:nvGrpSpPr>
            <p:grpSpPr bwMode="auto">
              <a:xfrm>
                <a:off x="2934" y="3181"/>
                <a:ext cx="34" cy="37"/>
                <a:chOff x="2934" y="3181"/>
                <a:chExt cx="34" cy="37"/>
              </a:xfrm>
            </p:grpSpPr>
            <p:sp>
              <p:nvSpPr>
                <p:cNvPr id="53351" name="Oval 259"/>
                <p:cNvSpPr>
                  <a:spLocks noChangeArrowheads="1"/>
                </p:cNvSpPr>
                <p:nvPr/>
              </p:nvSpPr>
              <p:spPr bwMode="auto">
                <a:xfrm>
                  <a:off x="2934" y="3181"/>
                  <a:ext cx="34" cy="37"/>
                </a:xfrm>
                <a:prstGeom prst="ellipse">
                  <a:avLst/>
                </a:prstGeom>
                <a:solidFill>
                  <a:srgbClr val="00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  <p:sp>
              <p:nvSpPr>
                <p:cNvPr id="53352" name="Oval 260"/>
                <p:cNvSpPr>
                  <a:spLocks noChangeArrowheads="1"/>
                </p:cNvSpPr>
                <p:nvPr/>
              </p:nvSpPr>
              <p:spPr bwMode="auto">
                <a:xfrm>
                  <a:off x="2934" y="3181"/>
                  <a:ext cx="34" cy="37"/>
                </a:xfrm>
                <a:prstGeom prst="ellipse">
                  <a:avLst/>
                </a:prstGeom>
                <a:noFill/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altLang="en-US" sz="1800">
                    <a:solidFill>
                      <a:prstClr val="black"/>
                    </a:solidFill>
                    <a:latin typeface="Calibri" pitchFamily="34" charset="0"/>
                    <a:ea typeface="+mn-ea"/>
                  </a:endParaRPr>
                </a:p>
              </p:txBody>
            </p:sp>
          </p:grpSp>
          <p:sp>
            <p:nvSpPr>
              <p:cNvPr id="53350" name="Line 261"/>
              <p:cNvSpPr>
                <a:spLocks noChangeShapeType="1"/>
              </p:cNvSpPr>
              <p:nvPr/>
            </p:nvSpPr>
            <p:spPr bwMode="auto">
              <a:xfrm flipH="1">
                <a:off x="2937" y="3153"/>
                <a:ext cx="65" cy="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sz="1800">
                  <a:solidFill>
                    <a:prstClr val="black"/>
                  </a:solidFill>
                  <a:latin typeface="Calibri"/>
                  <a:ea typeface="+mn-ea"/>
                </a:endParaRPr>
              </a:p>
            </p:txBody>
          </p:sp>
        </p:grpSp>
        <p:sp>
          <p:nvSpPr>
            <p:cNvPr id="53285" name="Freeform 262"/>
            <p:cNvSpPr>
              <a:spLocks/>
            </p:cNvSpPr>
            <p:nvPr/>
          </p:nvSpPr>
          <p:spPr bwMode="auto">
            <a:xfrm>
              <a:off x="2947" y="2797"/>
              <a:ext cx="216" cy="406"/>
            </a:xfrm>
            <a:custGeom>
              <a:avLst/>
              <a:gdLst>
                <a:gd name="T0" fmla="*/ 6345456 w 135"/>
                <a:gd name="T1" fmla="*/ 5722610 h 253"/>
                <a:gd name="T2" fmla="*/ 652970 w 135"/>
                <a:gd name="T3" fmla="*/ 3819154 h 253"/>
                <a:gd name="T4" fmla="*/ 2880930 w 135"/>
                <a:gd name="T5" fmla="*/ 1425659 h 253"/>
                <a:gd name="T6" fmla="*/ 4373717 w 135"/>
                <a:gd name="T7" fmla="*/ 4192990 h 253"/>
                <a:gd name="T8" fmla="*/ 6091072 w 135"/>
                <a:gd name="T9" fmla="*/ 6128761 h 253"/>
                <a:gd name="T10" fmla="*/ 6601661 w 135"/>
                <a:gd name="T11" fmla="*/ 7313724 h 253"/>
                <a:gd name="T12" fmla="*/ 7231086 w 135"/>
                <a:gd name="T13" fmla="*/ 7995629 h 253"/>
                <a:gd name="T14" fmla="*/ 8083400 w 135"/>
                <a:gd name="T15" fmla="*/ 9560263 h 253"/>
                <a:gd name="T16" fmla="*/ 9807995 w 135"/>
                <a:gd name="T17" fmla="*/ 10691996 h 253"/>
                <a:gd name="T18" fmla="*/ 6846886 w 135"/>
                <a:gd name="T19" fmla="*/ 12255165 h 253"/>
                <a:gd name="T20" fmla="*/ 3059602 w 135"/>
                <a:gd name="T21" fmla="*/ 13046019 h 253"/>
                <a:gd name="T22" fmla="*/ 3713720 w 135"/>
                <a:gd name="T23" fmla="*/ 13771809 h 253"/>
                <a:gd name="T24" fmla="*/ 4999470 w 135"/>
                <a:gd name="T25" fmla="*/ 14529530 h 253"/>
                <a:gd name="T26" fmla="*/ 5841157 w 135"/>
                <a:gd name="T27" fmla="*/ 16840906 h 253"/>
                <a:gd name="T28" fmla="*/ 4999470 w 135"/>
                <a:gd name="T29" fmla="*/ 18834305 h 253"/>
                <a:gd name="T30" fmla="*/ 3059602 w 135"/>
                <a:gd name="T31" fmla="*/ 21406809 h 253"/>
                <a:gd name="T32" fmla="*/ 0 w 135"/>
                <a:gd name="T33" fmla="*/ 19918381 h 253"/>
                <a:gd name="T34" fmla="*/ 1588920 w 135"/>
                <a:gd name="T35" fmla="*/ 14529530 h 253"/>
                <a:gd name="T36" fmla="*/ 4857877 w 135"/>
                <a:gd name="T37" fmla="*/ 11814695 h 253"/>
                <a:gd name="T38" fmla="*/ 9807995 w 135"/>
                <a:gd name="T39" fmla="*/ 11475744 h 253"/>
                <a:gd name="T40" fmla="*/ 10713963 w 135"/>
                <a:gd name="T41" fmla="*/ 11071623 h 25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253"/>
                <a:gd name="T65" fmla="*/ 135 w 135"/>
                <a:gd name="T66" fmla="*/ 253 h 25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253">
                  <a:moveTo>
                    <a:pt x="80" y="67"/>
                  </a:moveTo>
                  <a:cubicBezTo>
                    <a:pt x="53" y="65"/>
                    <a:pt x="24" y="82"/>
                    <a:pt x="8" y="45"/>
                  </a:cubicBezTo>
                  <a:cubicBezTo>
                    <a:pt x="0" y="0"/>
                    <a:pt x="11" y="14"/>
                    <a:pt x="36" y="17"/>
                  </a:cubicBezTo>
                  <a:cubicBezTo>
                    <a:pt x="46" y="28"/>
                    <a:pt x="45" y="39"/>
                    <a:pt x="55" y="49"/>
                  </a:cubicBezTo>
                  <a:cubicBezTo>
                    <a:pt x="62" y="66"/>
                    <a:pt x="66" y="65"/>
                    <a:pt x="77" y="72"/>
                  </a:cubicBezTo>
                  <a:cubicBezTo>
                    <a:pt x="79" y="76"/>
                    <a:pt x="80" y="82"/>
                    <a:pt x="83" y="86"/>
                  </a:cubicBezTo>
                  <a:cubicBezTo>
                    <a:pt x="85" y="89"/>
                    <a:pt x="89" y="90"/>
                    <a:pt x="91" y="94"/>
                  </a:cubicBezTo>
                  <a:cubicBezTo>
                    <a:pt x="102" y="116"/>
                    <a:pt x="83" y="103"/>
                    <a:pt x="102" y="112"/>
                  </a:cubicBezTo>
                  <a:cubicBezTo>
                    <a:pt x="115" y="105"/>
                    <a:pt x="119" y="103"/>
                    <a:pt x="124" y="126"/>
                  </a:cubicBezTo>
                  <a:cubicBezTo>
                    <a:pt x="111" y="133"/>
                    <a:pt x="99" y="137"/>
                    <a:pt x="86" y="144"/>
                  </a:cubicBezTo>
                  <a:cubicBezTo>
                    <a:pt x="67" y="140"/>
                    <a:pt x="55" y="135"/>
                    <a:pt x="39" y="153"/>
                  </a:cubicBezTo>
                  <a:cubicBezTo>
                    <a:pt x="42" y="156"/>
                    <a:pt x="44" y="160"/>
                    <a:pt x="47" y="162"/>
                  </a:cubicBezTo>
                  <a:cubicBezTo>
                    <a:pt x="52" y="166"/>
                    <a:pt x="63" y="171"/>
                    <a:pt x="63" y="171"/>
                  </a:cubicBezTo>
                  <a:cubicBezTo>
                    <a:pt x="67" y="180"/>
                    <a:pt x="76" y="188"/>
                    <a:pt x="74" y="198"/>
                  </a:cubicBezTo>
                  <a:cubicBezTo>
                    <a:pt x="69" y="223"/>
                    <a:pt x="76" y="203"/>
                    <a:pt x="63" y="221"/>
                  </a:cubicBezTo>
                  <a:cubicBezTo>
                    <a:pt x="41" y="253"/>
                    <a:pt x="56" y="243"/>
                    <a:pt x="39" y="252"/>
                  </a:cubicBezTo>
                  <a:cubicBezTo>
                    <a:pt x="21" y="249"/>
                    <a:pt x="14" y="250"/>
                    <a:pt x="0" y="234"/>
                  </a:cubicBezTo>
                  <a:cubicBezTo>
                    <a:pt x="3" y="194"/>
                    <a:pt x="2" y="192"/>
                    <a:pt x="20" y="171"/>
                  </a:cubicBezTo>
                  <a:cubicBezTo>
                    <a:pt x="28" y="148"/>
                    <a:pt x="46" y="148"/>
                    <a:pt x="61" y="139"/>
                  </a:cubicBezTo>
                  <a:cubicBezTo>
                    <a:pt x="95" y="143"/>
                    <a:pt x="96" y="143"/>
                    <a:pt x="124" y="135"/>
                  </a:cubicBezTo>
                  <a:cubicBezTo>
                    <a:pt x="133" y="130"/>
                    <a:pt x="129" y="130"/>
                    <a:pt x="135" y="13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86" name="Group 263"/>
            <p:cNvGrpSpPr>
              <a:grpSpLocks/>
            </p:cNvGrpSpPr>
            <p:nvPr/>
          </p:nvGrpSpPr>
          <p:grpSpPr bwMode="auto">
            <a:xfrm>
              <a:off x="2972" y="2258"/>
              <a:ext cx="55" cy="60"/>
              <a:chOff x="2968" y="2621"/>
              <a:chExt cx="34" cy="37"/>
            </a:xfrm>
          </p:grpSpPr>
          <p:sp>
            <p:nvSpPr>
              <p:cNvPr id="53347" name="Oval 264"/>
              <p:cNvSpPr>
                <a:spLocks noChangeArrowheads="1"/>
              </p:cNvSpPr>
              <p:nvPr/>
            </p:nvSpPr>
            <p:spPr bwMode="auto">
              <a:xfrm>
                <a:off x="2968" y="262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48" name="Oval 265"/>
              <p:cNvSpPr>
                <a:spLocks noChangeArrowheads="1"/>
              </p:cNvSpPr>
              <p:nvPr/>
            </p:nvSpPr>
            <p:spPr bwMode="auto">
              <a:xfrm>
                <a:off x="2968" y="262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87" name="Line 266"/>
            <p:cNvSpPr>
              <a:spLocks noChangeShapeType="1"/>
            </p:cNvSpPr>
            <p:nvPr/>
          </p:nvSpPr>
          <p:spPr bwMode="auto">
            <a:xfrm flipH="1">
              <a:off x="2977" y="2213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88" name="Group 267"/>
            <p:cNvGrpSpPr>
              <a:grpSpLocks/>
            </p:cNvGrpSpPr>
            <p:nvPr/>
          </p:nvGrpSpPr>
          <p:grpSpPr bwMode="auto">
            <a:xfrm>
              <a:off x="2972" y="2258"/>
              <a:ext cx="55" cy="60"/>
              <a:chOff x="2968" y="2621"/>
              <a:chExt cx="34" cy="37"/>
            </a:xfrm>
          </p:grpSpPr>
          <p:sp>
            <p:nvSpPr>
              <p:cNvPr id="53345" name="Oval 268"/>
              <p:cNvSpPr>
                <a:spLocks noChangeArrowheads="1"/>
              </p:cNvSpPr>
              <p:nvPr/>
            </p:nvSpPr>
            <p:spPr bwMode="auto">
              <a:xfrm>
                <a:off x="2968" y="262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46" name="Oval 269"/>
              <p:cNvSpPr>
                <a:spLocks noChangeArrowheads="1"/>
              </p:cNvSpPr>
              <p:nvPr/>
            </p:nvSpPr>
            <p:spPr bwMode="auto">
              <a:xfrm>
                <a:off x="2968" y="262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89" name="Line 270"/>
            <p:cNvSpPr>
              <a:spLocks noChangeShapeType="1"/>
            </p:cNvSpPr>
            <p:nvPr/>
          </p:nvSpPr>
          <p:spPr bwMode="auto">
            <a:xfrm flipH="1">
              <a:off x="2977" y="2213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90" name="Group 271"/>
            <p:cNvGrpSpPr>
              <a:grpSpLocks/>
            </p:cNvGrpSpPr>
            <p:nvPr/>
          </p:nvGrpSpPr>
          <p:grpSpPr bwMode="auto">
            <a:xfrm>
              <a:off x="2972" y="2393"/>
              <a:ext cx="55" cy="59"/>
              <a:chOff x="2968" y="2705"/>
              <a:chExt cx="34" cy="37"/>
            </a:xfrm>
          </p:grpSpPr>
          <p:sp>
            <p:nvSpPr>
              <p:cNvPr id="53343" name="Oval 272"/>
              <p:cNvSpPr>
                <a:spLocks noChangeArrowheads="1"/>
              </p:cNvSpPr>
              <p:nvPr/>
            </p:nvSpPr>
            <p:spPr bwMode="auto">
              <a:xfrm>
                <a:off x="2968" y="2705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44" name="Oval 273"/>
              <p:cNvSpPr>
                <a:spLocks noChangeArrowheads="1"/>
              </p:cNvSpPr>
              <p:nvPr/>
            </p:nvSpPr>
            <p:spPr bwMode="auto">
              <a:xfrm>
                <a:off x="2968" y="2705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91" name="Line 274"/>
            <p:cNvSpPr>
              <a:spLocks noChangeShapeType="1"/>
            </p:cNvSpPr>
            <p:nvPr/>
          </p:nvSpPr>
          <p:spPr bwMode="auto">
            <a:xfrm flipH="1" flipV="1">
              <a:off x="2902" y="2350"/>
              <a:ext cx="7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92" name="Group 275"/>
            <p:cNvGrpSpPr>
              <a:grpSpLocks/>
            </p:cNvGrpSpPr>
            <p:nvPr/>
          </p:nvGrpSpPr>
          <p:grpSpPr bwMode="auto">
            <a:xfrm>
              <a:off x="2945" y="2528"/>
              <a:ext cx="56" cy="59"/>
              <a:chOff x="2951" y="2789"/>
              <a:chExt cx="35" cy="37"/>
            </a:xfrm>
          </p:grpSpPr>
          <p:sp>
            <p:nvSpPr>
              <p:cNvPr id="53341" name="Oval 276"/>
              <p:cNvSpPr>
                <a:spLocks noChangeArrowheads="1"/>
              </p:cNvSpPr>
              <p:nvPr/>
            </p:nvSpPr>
            <p:spPr bwMode="auto">
              <a:xfrm>
                <a:off x="2951" y="2789"/>
                <a:ext cx="35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42" name="Oval 277"/>
              <p:cNvSpPr>
                <a:spLocks noChangeArrowheads="1"/>
              </p:cNvSpPr>
              <p:nvPr/>
            </p:nvSpPr>
            <p:spPr bwMode="auto">
              <a:xfrm>
                <a:off x="2951" y="2789"/>
                <a:ext cx="35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93" name="Line 278"/>
            <p:cNvSpPr>
              <a:spLocks noChangeShapeType="1"/>
            </p:cNvSpPr>
            <p:nvPr/>
          </p:nvSpPr>
          <p:spPr bwMode="auto">
            <a:xfrm flipH="1" flipV="1">
              <a:off x="2876" y="2483"/>
              <a:ext cx="69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94" name="Group 279"/>
            <p:cNvGrpSpPr>
              <a:grpSpLocks/>
            </p:cNvGrpSpPr>
            <p:nvPr/>
          </p:nvGrpSpPr>
          <p:grpSpPr bwMode="auto">
            <a:xfrm>
              <a:off x="3000" y="2662"/>
              <a:ext cx="54" cy="60"/>
              <a:chOff x="2985" y="2873"/>
              <a:chExt cx="34" cy="37"/>
            </a:xfrm>
          </p:grpSpPr>
          <p:sp>
            <p:nvSpPr>
              <p:cNvPr id="53339" name="Oval 280"/>
              <p:cNvSpPr>
                <a:spLocks noChangeArrowheads="1"/>
              </p:cNvSpPr>
              <p:nvPr/>
            </p:nvSpPr>
            <p:spPr bwMode="auto">
              <a:xfrm>
                <a:off x="2985" y="2873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40" name="Oval 281"/>
              <p:cNvSpPr>
                <a:spLocks noChangeArrowheads="1"/>
              </p:cNvSpPr>
              <p:nvPr/>
            </p:nvSpPr>
            <p:spPr bwMode="auto">
              <a:xfrm>
                <a:off x="2985" y="2873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95" name="Line 282"/>
            <p:cNvSpPr>
              <a:spLocks noChangeShapeType="1"/>
            </p:cNvSpPr>
            <p:nvPr/>
          </p:nvSpPr>
          <p:spPr bwMode="auto">
            <a:xfrm flipH="1" flipV="1">
              <a:off x="2929" y="2618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96" name="Group 283"/>
            <p:cNvGrpSpPr>
              <a:grpSpLocks/>
            </p:cNvGrpSpPr>
            <p:nvPr/>
          </p:nvGrpSpPr>
          <p:grpSpPr bwMode="auto">
            <a:xfrm>
              <a:off x="2972" y="2077"/>
              <a:ext cx="55" cy="59"/>
              <a:chOff x="2968" y="2508"/>
              <a:chExt cx="34" cy="37"/>
            </a:xfrm>
          </p:grpSpPr>
          <p:sp>
            <p:nvSpPr>
              <p:cNvPr id="53337" name="Oval 284"/>
              <p:cNvSpPr>
                <a:spLocks noChangeArrowheads="1"/>
              </p:cNvSpPr>
              <p:nvPr/>
            </p:nvSpPr>
            <p:spPr bwMode="auto">
              <a:xfrm>
                <a:off x="2968" y="2508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38" name="Oval 285"/>
              <p:cNvSpPr>
                <a:spLocks noChangeArrowheads="1"/>
              </p:cNvSpPr>
              <p:nvPr/>
            </p:nvSpPr>
            <p:spPr bwMode="auto">
              <a:xfrm>
                <a:off x="2968" y="2508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97" name="Line 286"/>
            <p:cNvSpPr>
              <a:spLocks noChangeShapeType="1"/>
            </p:cNvSpPr>
            <p:nvPr/>
          </p:nvSpPr>
          <p:spPr bwMode="auto">
            <a:xfrm flipH="1">
              <a:off x="2977" y="2032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298" name="Group 287"/>
            <p:cNvGrpSpPr>
              <a:grpSpLocks/>
            </p:cNvGrpSpPr>
            <p:nvPr/>
          </p:nvGrpSpPr>
          <p:grpSpPr bwMode="auto">
            <a:xfrm>
              <a:off x="2972" y="2077"/>
              <a:ext cx="55" cy="59"/>
              <a:chOff x="2968" y="2508"/>
              <a:chExt cx="34" cy="37"/>
            </a:xfrm>
          </p:grpSpPr>
          <p:sp>
            <p:nvSpPr>
              <p:cNvPr id="53335" name="Oval 288"/>
              <p:cNvSpPr>
                <a:spLocks noChangeArrowheads="1"/>
              </p:cNvSpPr>
              <p:nvPr/>
            </p:nvSpPr>
            <p:spPr bwMode="auto">
              <a:xfrm>
                <a:off x="2968" y="2508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36" name="Oval 289"/>
              <p:cNvSpPr>
                <a:spLocks noChangeArrowheads="1"/>
              </p:cNvSpPr>
              <p:nvPr/>
            </p:nvSpPr>
            <p:spPr bwMode="auto">
              <a:xfrm>
                <a:off x="2968" y="2508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299" name="Line 290"/>
            <p:cNvSpPr>
              <a:spLocks noChangeShapeType="1"/>
            </p:cNvSpPr>
            <p:nvPr/>
          </p:nvSpPr>
          <p:spPr bwMode="auto">
            <a:xfrm flipH="1">
              <a:off x="2977" y="2032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00" name="Group 291"/>
            <p:cNvGrpSpPr>
              <a:grpSpLocks/>
            </p:cNvGrpSpPr>
            <p:nvPr/>
          </p:nvGrpSpPr>
          <p:grpSpPr bwMode="auto">
            <a:xfrm>
              <a:off x="3027" y="2483"/>
              <a:ext cx="54" cy="59"/>
              <a:chOff x="3002" y="2761"/>
              <a:chExt cx="34" cy="37"/>
            </a:xfrm>
          </p:grpSpPr>
          <p:sp>
            <p:nvSpPr>
              <p:cNvPr id="53333" name="Oval 292"/>
              <p:cNvSpPr>
                <a:spLocks noChangeArrowheads="1"/>
              </p:cNvSpPr>
              <p:nvPr/>
            </p:nvSpPr>
            <p:spPr bwMode="auto">
              <a:xfrm>
                <a:off x="3002" y="276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34" name="Oval 293"/>
              <p:cNvSpPr>
                <a:spLocks noChangeArrowheads="1"/>
              </p:cNvSpPr>
              <p:nvPr/>
            </p:nvSpPr>
            <p:spPr bwMode="auto">
              <a:xfrm>
                <a:off x="3002" y="276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01" name="Line 294"/>
            <p:cNvSpPr>
              <a:spLocks noChangeShapeType="1"/>
            </p:cNvSpPr>
            <p:nvPr/>
          </p:nvSpPr>
          <p:spPr bwMode="auto">
            <a:xfrm flipH="1">
              <a:off x="3032" y="2438"/>
              <a:ext cx="104" cy="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02" name="Group 295"/>
            <p:cNvGrpSpPr>
              <a:grpSpLocks/>
            </p:cNvGrpSpPr>
            <p:nvPr/>
          </p:nvGrpSpPr>
          <p:grpSpPr bwMode="auto">
            <a:xfrm>
              <a:off x="3027" y="2483"/>
              <a:ext cx="54" cy="59"/>
              <a:chOff x="3002" y="2761"/>
              <a:chExt cx="34" cy="37"/>
            </a:xfrm>
          </p:grpSpPr>
          <p:sp>
            <p:nvSpPr>
              <p:cNvPr id="53331" name="Oval 296"/>
              <p:cNvSpPr>
                <a:spLocks noChangeArrowheads="1"/>
              </p:cNvSpPr>
              <p:nvPr/>
            </p:nvSpPr>
            <p:spPr bwMode="auto">
              <a:xfrm>
                <a:off x="3002" y="276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32" name="Oval 297"/>
              <p:cNvSpPr>
                <a:spLocks noChangeArrowheads="1"/>
              </p:cNvSpPr>
              <p:nvPr/>
            </p:nvSpPr>
            <p:spPr bwMode="auto">
              <a:xfrm>
                <a:off x="3002" y="276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03" name="Line 298"/>
            <p:cNvSpPr>
              <a:spLocks noChangeShapeType="1"/>
            </p:cNvSpPr>
            <p:nvPr/>
          </p:nvSpPr>
          <p:spPr bwMode="auto">
            <a:xfrm flipH="1">
              <a:off x="3032" y="2438"/>
              <a:ext cx="104" cy="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04" name="Group 299"/>
            <p:cNvGrpSpPr>
              <a:grpSpLocks/>
            </p:cNvGrpSpPr>
            <p:nvPr/>
          </p:nvGrpSpPr>
          <p:grpSpPr bwMode="auto">
            <a:xfrm>
              <a:off x="3000" y="2797"/>
              <a:ext cx="54" cy="59"/>
              <a:chOff x="2985" y="2957"/>
              <a:chExt cx="34" cy="37"/>
            </a:xfrm>
          </p:grpSpPr>
          <p:sp>
            <p:nvSpPr>
              <p:cNvPr id="53329" name="Oval 300"/>
              <p:cNvSpPr>
                <a:spLocks noChangeArrowheads="1"/>
              </p:cNvSpPr>
              <p:nvPr/>
            </p:nvSpPr>
            <p:spPr bwMode="auto">
              <a:xfrm>
                <a:off x="2985" y="2957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30" name="Oval 301"/>
              <p:cNvSpPr>
                <a:spLocks noChangeArrowheads="1"/>
              </p:cNvSpPr>
              <p:nvPr/>
            </p:nvSpPr>
            <p:spPr bwMode="auto">
              <a:xfrm>
                <a:off x="2985" y="2957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05" name="Line 302"/>
            <p:cNvSpPr>
              <a:spLocks noChangeShapeType="1"/>
            </p:cNvSpPr>
            <p:nvPr/>
          </p:nvSpPr>
          <p:spPr bwMode="auto">
            <a:xfrm flipH="1" flipV="1">
              <a:off x="2929" y="2754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306" name="Freeform 303"/>
            <p:cNvSpPr>
              <a:spLocks/>
            </p:cNvSpPr>
            <p:nvPr/>
          </p:nvSpPr>
          <p:spPr bwMode="auto">
            <a:xfrm>
              <a:off x="2873" y="1942"/>
              <a:ext cx="290" cy="956"/>
            </a:xfrm>
            <a:custGeom>
              <a:avLst/>
              <a:gdLst>
                <a:gd name="T0" fmla="*/ 10073914 w 181"/>
                <a:gd name="T1" fmla="*/ 3100056 h 596"/>
                <a:gd name="T2" fmla="*/ 8539489 w 181"/>
                <a:gd name="T3" fmla="*/ 105296 h 596"/>
                <a:gd name="T4" fmla="*/ 6952301 w 181"/>
                <a:gd name="T5" fmla="*/ 530633 h 596"/>
                <a:gd name="T6" fmla="*/ 6952301 w 181"/>
                <a:gd name="T7" fmla="*/ 3100056 h 596"/>
                <a:gd name="T8" fmla="*/ 7105892 w 181"/>
                <a:gd name="T9" fmla="*/ 4318675 h 596"/>
                <a:gd name="T10" fmla="*/ 8039252 w 181"/>
                <a:gd name="T11" fmla="*/ 6562531 h 596"/>
                <a:gd name="T12" fmla="*/ 9157356 w 181"/>
                <a:gd name="T13" fmla="*/ 9915457 h 596"/>
                <a:gd name="T14" fmla="*/ 11449144 w 181"/>
                <a:gd name="T15" fmla="*/ 8399987 h 596"/>
                <a:gd name="T16" fmla="*/ 11641316 w 181"/>
                <a:gd name="T17" fmla="*/ 2772649 h 596"/>
                <a:gd name="T18" fmla="*/ 9157356 w 181"/>
                <a:gd name="T19" fmla="*/ 851150 h 596"/>
                <a:gd name="T20" fmla="*/ 6478598 w 181"/>
                <a:gd name="T21" fmla="*/ 1244284 h 596"/>
                <a:gd name="T22" fmla="*/ 6090870 w 181"/>
                <a:gd name="T23" fmla="*/ 2336628 h 596"/>
                <a:gd name="T24" fmla="*/ 4919054 w 181"/>
                <a:gd name="T25" fmla="*/ 8078866 h 596"/>
                <a:gd name="T26" fmla="*/ 4043539 w 181"/>
                <a:gd name="T27" fmla="*/ 10336703 h 596"/>
                <a:gd name="T28" fmla="*/ 3543696 w 181"/>
                <a:gd name="T29" fmla="*/ 11442733 h 596"/>
                <a:gd name="T30" fmla="*/ 5329819 w 181"/>
                <a:gd name="T31" fmla="*/ 14917177 h 596"/>
                <a:gd name="T32" fmla="*/ 8039252 w 181"/>
                <a:gd name="T33" fmla="*/ 12663138 h 596"/>
                <a:gd name="T34" fmla="*/ 9413736 w 181"/>
                <a:gd name="T35" fmla="*/ 11872152 h 596"/>
                <a:gd name="T36" fmla="*/ 10339689 w 181"/>
                <a:gd name="T37" fmla="*/ 12278911 h 596"/>
                <a:gd name="T38" fmla="*/ 9817884 w 181"/>
                <a:gd name="T39" fmla="*/ 16064428 h 596"/>
                <a:gd name="T40" fmla="*/ 6686575 w 181"/>
                <a:gd name="T41" fmla="*/ 17174959 h 596"/>
                <a:gd name="T42" fmla="*/ 3131676 w 181"/>
                <a:gd name="T43" fmla="*/ 18674648 h 596"/>
                <a:gd name="T44" fmla="*/ 3131676 w 181"/>
                <a:gd name="T45" fmla="*/ 23657163 h 596"/>
                <a:gd name="T46" fmla="*/ 4235653 w 181"/>
                <a:gd name="T47" fmla="*/ 23974579 h 596"/>
                <a:gd name="T48" fmla="*/ 5079433 w 181"/>
                <a:gd name="T49" fmla="*/ 23657163 h 596"/>
                <a:gd name="T50" fmla="*/ 6211949 w 181"/>
                <a:gd name="T51" fmla="*/ 20521830 h 596"/>
                <a:gd name="T52" fmla="*/ 9817884 w 181"/>
                <a:gd name="T53" fmla="*/ 21342748 h 596"/>
                <a:gd name="T54" fmla="*/ 12542524 w 181"/>
                <a:gd name="T55" fmla="*/ 23974579 h 596"/>
                <a:gd name="T56" fmla="*/ 6952301 w 181"/>
                <a:gd name="T57" fmla="*/ 30812972 h 596"/>
                <a:gd name="T58" fmla="*/ 1324895 w 181"/>
                <a:gd name="T59" fmla="*/ 30117202 h 596"/>
                <a:gd name="T60" fmla="*/ 0 w 181"/>
                <a:gd name="T61" fmla="*/ 27017947 h 596"/>
                <a:gd name="T62" fmla="*/ 4496094 w 181"/>
                <a:gd name="T63" fmla="*/ 27778335 h 596"/>
                <a:gd name="T64" fmla="*/ 7105892 w 181"/>
                <a:gd name="T65" fmla="*/ 30480265 h 596"/>
                <a:gd name="T66" fmla="*/ 9157356 w 181"/>
                <a:gd name="T67" fmla="*/ 32311850 h 596"/>
                <a:gd name="T68" fmla="*/ 8039252 w 181"/>
                <a:gd name="T69" fmla="*/ 35780300 h 596"/>
                <a:gd name="T70" fmla="*/ 3131676 w 181"/>
                <a:gd name="T71" fmla="*/ 33891196 h 596"/>
                <a:gd name="T72" fmla="*/ 4235653 w 181"/>
                <a:gd name="T73" fmla="*/ 43755772 h 596"/>
                <a:gd name="T74" fmla="*/ 6478598 w 181"/>
                <a:gd name="T75" fmla="*/ 42576660 h 596"/>
                <a:gd name="T76" fmla="*/ 7881357 w 181"/>
                <a:gd name="T77" fmla="*/ 41082595 h 596"/>
                <a:gd name="T78" fmla="*/ 9157356 w 181"/>
                <a:gd name="T79" fmla="*/ 40296956 h 596"/>
                <a:gd name="T80" fmla="*/ 11230542 w 181"/>
                <a:gd name="T81" fmla="*/ 45163897 h 596"/>
                <a:gd name="T82" fmla="*/ 10973143 w 181"/>
                <a:gd name="T83" fmla="*/ 49057520 h 596"/>
                <a:gd name="T84" fmla="*/ 9582625 w 181"/>
                <a:gd name="T85" fmla="*/ 50134477 h 59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81"/>
                <a:gd name="T130" fmla="*/ 0 h 596"/>
                <a:gd name="T131" fmla="*/ 181 w 181"/>
                <a:gd name="T132" fmla="*/ 596 h 59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81" h="596">
                  <a:moveTo>
                    <a:pt x="123" y="37"/>
                  </a:moveTo>
                  <a:cubicBezTo>
                    <a:pt x="119" y="19"/>
                    <a:pt x="114" y="12"/>
                    <a:pt x="104" y="1"/>
                  </a:cubicBezTo>
                  <a:cubicBezTo>
                    <a:pt x="97" y="3"/>
                    <a:pt x="90" y="0"/>
                    <a:pt x="85" y="6"/>
                  </a:cubicBezTo>
                  <a:cubicBezTo>
                    <a:pt x="78" y="13"/>
                    <a:pt x="83" y="30"/>
                    <a:pt x="85" y="37"/>
                  </a:cubicBezTo>
                  <a:cubicBezTo>
                    <a:pt x="85" y="42"/>
                    <a:pt x="86" y="47"/>
                    <a:pt x="87" y="51"/>
                  </a:cubicBezTo>
                  <a:cubicBezTo>
                    <a:pt x="90" y="60"/>
                    <a:pt x="96" y="68"/>
                    <a:pt x="98" y="78"/>
                  </a:cubicBezTo>
                  <a:cubicBezTo>
                    <a:pt x="105" y="111"/>
                    <a:pt x="100" y="98"/>
                    <a:pt x="112" y="118"/>
                  </a:cubicBezTo>
                  <a:cubicBezTo>
                    <a:pt x="119" y="154"/>
                    <a:pt x="133" y="115"/>
                    <a:pt x="140" y="100"/>
                  </a:cubicBezTo>
                  <a:cubicBezTo>
                    <a:pt x="142" y="83"/>
                    <a:pt x="150" y="50"/>
                    <a:pt x="142" y="33"/>
                  </a:cubicBezTo>
                  <a:cubicBezTo>
                    <a:pt x="134" y="15"/>
                    <a:pt x="124" y="14"/>
                    <a:pt x="112" y="10"/>
                  </a:cubicBezTo>
                  <a:cubicBezTo>
                    <a:pt x="101" y="12"/>
                    <a:pt x="90" y="10"/>
                    <a:pt x="79" y="15"/>
                  </a:cubicBezTo>
                  <a:cubicBezTo>
                    <a:pt x="76" y="16"/>
                    <a:pt x="75" y="24"/>
                    <a:pt x="74" y="28"/>
                  </a:cubicBezTo>
                  <a:cubicBezTo>
                    <a:pt x="66" y="50"/>
                    <a:pt x="66" y="74"/>
                    <a:pt x="60" y="96"/>
                  </a:cubicBezTo>
                  <a:cubicBezTo>
                    <a:pt x="57" y="106"/>
                    <a:pt x="53" y="114"/>
                    <a:pt x="49" y="123"/>
                  </a:cubicBezTo>
                  <a:cubicBezTo>
                    <a:pt x="47" y="128"/>
                    <a:pt x="43" y="136"/>
                    <a:pt x="43" y="136"/>
                  </a:cubicBezTo>
                  <a:cubicBezTo>
                    <a:pt x="47" y="199"/>
                    <a:pt x="38" y="191"/>
                    <a:pt x="65" y="177"/>
                  </a:cubicBezTo>
                  <a:cubicBezTo>
                    <a:pt x="75" y="166"/>
                    <a:pt x="87" y="156"/>
                    <a:pt x="98" y="150"/>
                  </a:cubicBezTo>
                  <a:cubicBezTo>
                    <a:pt x="104" y="147"/>
                    <a:pt x="115" y="141"/>
                    <a:pt x="115" y="141"/>
                  </a:cubicBezTo>
                  <a:cubicBezTo>
                    <a:pt x="119" y="142"/>
                    <a:pt x="123" y="142"/>
                    <a:pt x="126" y="146"/>
                  </a:cubicBezTo>
                  <a:cubicBezTo>
                    <a:pt x="133" y="155"/>
                    <a:pt x="126" y="184"/>
                    <a:pt x="120" y="191"/>
                  </a:cubicBezTo>
                  <a:cubicBezTo>
                    <a:pt x="111" y="200"/>
                    <a:pt x="91" y="202"/>
                    <a:pt x="82" y="204"/>
                  </a:cubicBezTo>
                  <a:cubicBezTo>
                    <a:pt x="68" y="218"/>
                    <a:pt x="53" y="216"/>
                    <a:pt x="38" y="222"/>
                  </a:cubicBezTo>
                  <a:cubicBezTo>
                    <a:pt x="25" y="244"/>
                    <a:pt x="14" y="267"/>
                    <a:pt x="38" y="281"/>
                  </a:cubicBezTo>
                  <a:cubicBezTo>
                    <a:pt x="42" y="303"/>
                    <a:pt x="38" y="294"/>
                    <a:pt x="52" y="285"/>
                  </a:cubicBezTo>
                  <a:cubicBezTo>
                    <a:pt x="55" y="283"/>
                    <a:pt x="59" y="282"/>
                    <a:pt x="62" y="281"/>
                  </a:cubicBezTo>
                  <a:cubicBezTo>
                    <a:pt x="67" y="263"/>
                    <a:pt x="66" y="256"/>
                    <a:pt x="76" y="244"/>
                  </a:cubicBezTo>
                  <a:cubicBezTo>
                    <a:pt x="91" y="249"/>
                    <a:pt x="106" y="247"/>
                    <a:pt x="120" y="254"/>
                  </a:cubicBezTo>
                  <a:cubicBezTo>
                    <a:pt x="132" y="259"/>
                    <a:pt x="141" y="279"/>
                    <a:pt x="153" y="285"/>
                  </a:cubicBezTo>
                  <a:cubicBezTo>
                    <a:pt x="181" y="353"/>
                    <a:pt x="110" y="362"/>
                    <a:pt x="85" y="366"/>
                  </a:cubicBezTo>
                  <a:cubicBezTo>
                    <a:pt x="61" y="377"/>
                    <a:pt x="39" y="365"/>
                    <a:pt x="16" y="358"/>
                  </a:cubicBezTo>
                  <a:cubicBezTo>
                    <a:pt x="12" y="340"/>
                    <a:pt x="9" y="332"/>
                    <a:pt x="0" y="321"/>
                  </a:cubicBezTo>
                  <a:cubicBezTo>
                    <a:pt x="17" y="312"/>
                    <a:pt x="38" y="322"/>
                    <a:pt x="55" y="330"/>
                  </a:cubicBezTo>
                  <a:cubicBezTo>
                    <a:pt x="65" y="343"/>
                    <a:pt x="75" y="355"/>
                    <a:pt x="87" y="362"/>
                  </a:cubicBezTo>
                  <a:cubicBezTo>
                    <a:pt x="96" y="371"/>
                    <a:pt x="104" y="376"/>
                    <a:pt x="112" y="384"/>
                  </a:cubicBezTo>
                  <a:cubicBezTo>
                    <a:pt x="122" y="411"/>
                    <a:pt x="114" y="417"/>
                    <a:pt x="98" y="425"/>
                  </a:cubicBezTo>
                  <a:cubicBezTo>
                    <a:pt x="78" y="421"/>
                    <a:pt x="57" y="413"/>
                    <a:pt x="38" y="403"/>
                  </a:cubicBezTo>
                  <a:cubicBezTo>
                    <a:pt x="26" y="431"/>
                    <a:pt x="27" y="507"/>
                    <a:pt x="52" y="520"/>
                  </a:cubicBezTo>
                  <a:cubicBezTo>
                    <a:pt x="60" y="516"/>
                    <a:pt x="71" y="513"/>
                    <a:pt x="79" y="506"/>
                  </a:cubicBezTo>
                  <a:cubicBezTo>
                    <a:pt x="85" y="500"/>
                    <a:pt x="89" y="491"/>
                    <a:pt x="96" y="488"/>
                  </a:cubicBezTo>
                  <a:cubicBezTo>
                    <a:pt x="101" y="485"/>
                    <a:pt x="112" y="479"/>
                    <a:pt x="112" y="479"/>
                  </a:cubicBezTo>
                  <a:cubicBezTo>
                    <a:pt x="136" y="487"/>
                    <a:pt x="133" y="502"/>
                    <a:pt x="137" y="537"/>
                  </a:cubicBezTo>
                  <a:cubicBezTo>
                    <a:pt x="136" y="552"/>
                    <a:pt x="137" y="568"/>
                    <a:pt x="134" y="583"/>
                  </a:cubicBezTo>
                  <a:cubicBezTo>
                    <a:pt x="132" y="592"/>
                    <a:pt x="117" y="596"/>
                    <a:pt x="117" y="596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07" name="Group 304"/>
            <p:cNvGrpSpPr>
              <a:grpSpLocks/>
            </p:cNvGrpSpPr>
            <p:nvPr/>
          </p:nvGrpSpPr>
          <p:grpSpPr bwMode="auto">
            <a:xfrm>
              <a:off x="3000" y="2887"/>
              <a:ext cx="54" cy="59"/>
              <a:chOff x="2985" y="3013"/>
              <a:chExt cx="34" cy="37"/>
            </a:xfrm>
          </p:grpSpPr>
          <p:sp>
            <p:nvSpPr>
              <p:cNvPr id="53327" name="Oval 305"/>
              <p:cNvSpPr>
                <a:spLocks noChangeArrowheads="1"/>
              </p:cNvSpPr>
              <p:nvPr/>
            </p:nvSpPr>
            <p:spPr bwMode="auto">
              <a:xfrm>
                <a:off x="2985" y="3013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28" name="Oval 306"/>
              <p:cNvSpPr>
                <a:spLocks noChangeArrowheads="1"/>
              </p:cNvSpPr>
              <p:nvPr/>
            </p:nvSpPr>
            <p:spPr bwMode="auto">
              <a:xfrm>
                <a:off x="2985" y="3013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08" name="Line 307"/>
            <p:cNvSpPr>
              <a:spLocks noChangeShapeType="1"/>
            </p:cNvSpPr>
            <p:nvPr/>
          </p:nvSpPr>
          <p:spPr bwMode="auto">
            <a:xfrm flipH="1" flipV="1">
              <a:off x="2929" y="2842"/>
              <a:ext cx="71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09" name="Group 308"/>
            <p:cNvGrpSpPr>
              <a:grpSpLocks/>
            </p:cNvGrpSpPr>
            <p:nvPr/>
          </p:nvGrpSpPr>
          <p:grpSpPr bwMode="auto">
            <a:xfrm>
              <a:off x="3000" y="3022"/>
              <a:ext cx="54" cy="59"/>
              <a:chOff x="2985" y="3097"/>
              <a:chExt cx="34" cy="37"/>
            </a:xfrm>
          </p:grpSpPr>
          <p:sp>
            <p:nvSpPr>
              <p:cNvPr id="53325" name="Oval 309"/>
              <p:cNvSpPr>
                <a:spLocks noChangeArrowheads="1"/>
              </p:cNvSpPr>
              <p:nvPr/>
            </p:nvSpPr>
            <p:spPr bwMode="auto">
              <a:xfrm>
                <a:off x="2985" y="3097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26" name="Oval 310"/>
              <p:cNvSpPr>
                <a:spLocks noChangeArrowheads="1"/>
              </p:cNvSpPr>
              <p:nvPr/>
            </p:nvSpPr>
            <p:spPr bwMode="auto">
              <a:xfrm>
                <a:off x="2985" y="3097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10" name="Line 311"/>
            <p:cNvSpPr>
              <a:spLocks noChangeShapeType="1"/>
            </p:cNvSpPr>
            <p:nvPr/>
          </p:nvSpPr>
          <p:spPr bwMode="auto">
            <a:xfrm flipH="1">
              <a:off x="3004" y="2977"/>
              <a:ext cx="105" cy="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11" name="Group 312"/>
            <p:cNvGrpSpPr>
              <a:grpSpLocks/>
            </p:cNvGrpSpPr>
            <p:nvPr/>
          </p:nvGrpSpPr>
          <p:grpSpPr bwMode="auto">
            <a:xfrm>
              <a:off x="3000" y="3022"/>
              <a:ext cx="54" cy="59"/>
              <a:chOff x="2985" y="3097"/>
              <a:chExt cx="34" cy="37"/>
            </a:xfrm>
          </p:grpSpPr>
          <p:sp>
            <p:nvSpPr>
              <p:cNvPr id="53323" name="Oval 313"/>
              <p:cNvSpPr>
                <a:spLocks noChangeArrowheads="1"/>
              </p:cNvSpPr>
              <p:nvPr/>
            </p:nvSpPr>
            <p:spPr bwMode="auto">
              <a:xfrm>
                <a:off x="2985" y="3097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24" name="Oval 314"/>
              <p:cNvSpPr>
                <a:spLocks noChangeArrowheads="1"/>
              </p:cNvSpPr>
              <p:nvPr/>
            </p:nvSpPr>
            <p:spPr bwMode="auto">
              <a:xfrm>
                <a:off x="2985" y="3097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12" name="Line 315"/>
            <p:cNvSpPr>
              <a:spLocks noChangeShapeType="1"/>
            </p:cNvSpPr>
            <p:nvPr/>
          </p:nvSpPr>
          <p:spPr bwMode="auto">
            <a:xfrm flipH="1">
              <a:off x="3004" y="2977"/>
              <a:ext cx="105" cy="5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13" name="Group 316"/>
            <p:cNvGrpSpPr>
              <a:grpSpLocks/>
            </p:cNvGrpSpPr>
            <p:nvPr/>
          </p:nvGrpSpPr>
          <p:grpSpPr bwMode="auto">
            <a:xfrm>
              <a:off x="2918" y="3156"/>
              <a:ext cx="54" cy="60"/>
              <a:chOff x="2934" y="3181"/>
              <a:chExt cx="34" cy="37"/>
            </a:xfrm>
          </p:grpSpPr>
          <p:sp>
            <p:nvSpPr>
              <p:cNvPr id="53321" name="Oval 317"/>
              <p:cNvSpPr>
                <a:spLocks noChangeArrowheads="1"/>
              </p:cNvSpPr>
              <p:nvPr/>
            </p:nvSpPr>
            <p:spPr bwMode="auto">
              <a:xfrm>
                <a:off x="2934" y="318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22" name="Oval 318"/>
              <p:cNvSpPr>
                <a:spLocks noChangeArrowheads="1"/>
              </p:cNvSpPr>
              <p:nvPr/>
            </p:nvSpPr>
            <p:spPr bwMode="auto">
              <a:xfrm>
                <a:off x="2934" y="318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14" name="Line 319"/>
            <p:cNvSpPr>
              <a:spLocks noChangeShapeType="1"/>
            </p:cNvSpPr>
            <p:nvPr/>
          </p:nvSpPr>
          <p:spPr bwMode="auto">
            <a:xfrm flipH="1">
              <a:off x="2923" y="3111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grpSp>
          <p:nvGrpSpPr>
            <p:cNvPr id="53315" name="Group 320"/>
            <p:cNvGrpSpPr>
              <a:grpSpLocks/>
            </p:cNvGrpSpPr>
            <p:nvPr/>
          </p:nvGrpSpPr>
          <p:grpSpPr bwMode="auto">
            <a:xfrm>
              <a:off x="2918" y="3156"/>
              <a:ext cx="54" cy="60"/>
              <a:chOff x="2934" y="3181"/>
              <a:chExt cx="34" cy="37"/>
            </a:xfrm>
          </p:grpSpPr>
          <p:sp>
            <p:nvSpPr>
              <p:cNvPr id="53319" name="Oval 321"/>
              <p:cNvSpPr>
                <a:spLocks noChangeArrowheads="1"/>
              </p:cNvSpPr>
              <p:nvPr/>
            </p:nvSpPr>
            <p:spPr bwMode="auto">
              <a:xfrm>
                <a:off x="2934" y="3181"/>
                <a:ext cx="34" cy="37"/>
              </a:xfrm>
              <a:prstGeom prst="ellipse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  <p:sp>
            <p:nvSpPr>
              <p:cNvPr id="53320" name="Oval 322"/>
              <p:cNvSpPr>
                <a:spLocks noChangeArrowheads="1"/>
              </p:cNvSpPr>
              <p:nvPr/>
            </p:nvSpPr>
            <p:spPr bwMode="auto">
              <a:xfrm>
                <a:off x="2934" y="3181"/>
                <a:ext cx="34" cy="37"/>
              </a:xfrm>
              <a:prstGeom prst="ellipse">
                <a:avLst/>
              </a:prstGeom>
              <a:noFill/>
              <a:ln w="12700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altLang="en-US" sz="1800">
                  <a:solidFill>
                    <a:prstClr val="black"/>
                  </a:solidFill>
                  <a:latin typeface="Calibri" pitchFamily="34" charset="0"/>
                  <a:ea typeface="+mn-ea"/>
                </a:endParaRPr>
              </a:p>
            </p:txBody>
          </p:sp>
        </p:grpSp>
        <p:sp>
          <p:nvSpPr>
            <p:cNvPr id="53316" name="Line 323"/>
            <p:cNvSpPr>
              <a:spLocks noChangeShapeType="1"/>
            </p:cNvSpPr>
            <p:nvPr/>
          </p:nvSpPr>
          <p:spPr bwMode="auto">
            <a:xfrm flipH="1">
              <a:off x="2923" y="3111"/>
              <a:ext cx="104" cy="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317" name="Freeform 324"/>
            <p:cNvSpPr>
              <a:spLocks/>
            </p:cNvSpPr>
            <p:nvPr/>
          </p:nvSpPr>
          <p:spPr bwMode="auto">
            <a:xfrm>
              <a:off x="2947" y="2797"/>
              <a:ext cx="216" cy="406"/>
            </a:xfrm>
            <a:custGeom>
              <a:avLst/>
              <a:gdLst>
                <a:gd name="T0" fmla="*/ 6345456 w 135"/>
                <a:gd name="T1" fmla="*/ 5722610 h 253"/>
                <a:gd name="T2" fmla="*/ 652970 w 135"/>
                <a:gd name="T3" fmla="*/ 3819154 h 253"/>
                <a:gd name="T4" fmla="*/ 2880930 w 135"/>
                <a:gd name="T5" fmla="*/ 1425659 h 253"/>
                <a:gd name="T6" fmla="*/ 4373717 w 135"/>
                <a:gd name="T7" fmla="*/ 4192990 h 253"/>
                <a:gd name="T8" fmla="*/ 6091072 w 135"/>
                <a:gd name="T9" fmla="*/ 6128761 h 253"/>
                <a:gd name="T10" fmla="*/ 6601661 w 135"/>
                <a:gd name="T11" fmla="*/ 7313724 h 253"/>
                <a:gd name="T12" fmla="*/ 7231086 w 135"/>
                <a:gd name="T13" fmla="*/ 7995629 h 253"/>
                <a:gd name="T14" fmla="*/ 8083400 w 135"/>
                <a:gd name="T15" fmla="*/ 9560263 h 253"/>
                <a:gd name="T16" fmla="*/ 9807995 w 135"/>
                <a:gd name="T17" fmla="*/ 10691996 h 253"/>
                <a:gd name="T18" fmla="*/ 6846886 w 135"/>
                <a:gd name="T19" fmla="*/ 12255165 h 253"/>
                <a:gd name="T20" fmla="*/ 3059602 w 135"/>
                <a:gd name="T21" fmla="*/ 13046019 h 253"/>
                <a:gd name="T22" fmla="*/ 3713720 w 135"/>
                <a:gd name="T23" fmla="*/ 13771809 h 253"/>
                <a:gd name="T24" fmla="*/ 4999470 w 135"/>
                <a:gd name="T25" fmla="*/ 14529530 h 253"/>
                <a:gd name="T26" fmla="*/ 5841157 w 135"/>
                <a:gd name="T27" fmla="*/ 16840906 h 253"/>
                <a:gd name="T28" fmla="*/ 4999470 w 135"/>
                <a:gd name="T29" fmla="*/ 18834305 h 253"/>
                <a:gd name="T30" fmla="*/ 3059602 w 135"/>
                <a:gd name="T31" fmla="*/ 21406809 h 253"/>
                <a:gd name="T32" fmla="*/ 0 w 135"/>
                <a:gd name="T33" fmla="*/ 19918381 h 253"/>
                <a:gd name="T34" fmla="*/ 1588920 w 135"/>
                <a:gd name="T35" fmla="*/ 14529530 h 253"/>
                <a:gd name="T36" fmla="*/ 4857877 w 135"/>
                <a:gd name="T37" fmla="*/ 11814695 h 253"/>
                <a:gd name="T38" fmla="*/ 9807995 w 135"/>
                <a:gd name="T39" fmla="*/ 11475744 h 253"/>
                <a:gd name="T40" fmla="*/ 10713963 w 135"/>
                <a:gd name="T41" fmla="*/ 11071623 h 25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35"/>
                <a:gd name="T64" fmla="*/ 0 h 253"/>
                <a:gd name="T65" fmla="*/ 135 w 135"/>
                <a:gd name="T66" fmla="*/ 253 h 25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35" h="253">
                  <a:moveTo>
                    <a:pt x="80" y="67"/>
                  </a:moveTo>
                  <a:cubicBezTo>
                    <a:pt x="53" y="65"/>
                    <a:pt x="24" y="82"/>
                    <a:pt x="8" y="45"/>
                  </a:cubicBezTo>
                  <a:cubicBezTo>
                    <a:pt x="0" y="0"/>
                    <a:pt x="11" y="14"/>
                    <a:pt x="36" y="17"/>
                  </a:cubicBezTo>
                  <a:cubicBezTo>
                    <a:pt x="46" y="28"/>
                    <a:pt x="45" y="39"/>
                    <a:pt x="55" y="49"/>
                  </a:cubicBezTo>
                  <a:cubicBezTo>
                    <a:pt x="62" y="66"/>
                    <a:pt x="66" y="65"/>
                    <a:pt x="77" y="72"/>
                  </a:cubicBezTo>
                  <a:cubicBezTo>
                    <a:pt x="79" y="76"/>
                    <a:pt x="80" y="82"/>
                    <a:pt x="83" y="86"/>
                  </a:cubicBezTo>
                  <a:cubicBezTo>
                    <a:pt x="85" y="89"/>
                    <a:pt x="89" y="90"/>
                    <a:pt x="91" y="94"/>
                  </a:cubicBezTo>
                  <a:cubicBezTo>
                    <a:pt x="102" y="116"/>
                    <a:pt x="83" y="103"/>
                    <a:pt x="102" y="112"/>
                  </a:cubicBezTo>
                  <a:cubicBezTo>
                    <a:pt x="115" y="105"/>
                    <a:pt x="119" y="103"/>
                    <a:pt x="124" y="126"/>
                  </a:cubicBezTo>
                  <a:cubicBezTo>
                    <a:pt x="111" y="133"/>
                    <a:pt x="99" y="137"/>
                    <a:pt x="86" y="144"/>
                  </a:cubicBezTo>
                  <a:cubicBezTo>
                    <a:pt x="67" y="140"/>
                    <a:pt x="55" y="135"/>
                    <a:pt x="39" y="153"/>
                  </a:cubicBezTo>
                  <a:cubicBezTo>
                    <a:pt x="42" y="156"/>
                    <a:pt x="44" y="160"/>
                    <a:pt x="47" y="162"/>
                  </a:cubicBezTo>
                  <a:cubicBezTo>
                    <a:pt x="52" y="166"/>
                    <a:pt x="63" y="171"/>
                    <a:pt x="63" y="171"/>
                  </a:cubicBezTo>
                  <a:cubicBezTo>
                    <a:pt x="67" y="180"/>
                    <a:pt x="76" y="188"/>
                    <a:pt x="74" y="198"/>
                  </a:cubicBezTo>
                  <a:cubicBezTo>
                    <a:pt x="69" y="223"/>
                    <a:pt x="76" y="203"/>
                    <a:pt x="63" y="221"/>
                  </a:cubicBezTo>
                  <a:cubicBezTo>
                    <a:pt x="41" y="253"/>
                    <a:pt x="56" y="243"/>
                    <a:pt x="39" y="252"/>
                  </a:cubicBezTo>
                  <a:cubicBezTo>
                    <a:pt x="21" y="249"/>
                    <a:pt x="14" y="250"/>
                    <a:pt x="0" y="234"/>
                  </a:cubicBezTo>
                  <a:cubicBezTo>
                    <a:pt x="3" y="194"/>
                    <a:pt x="2" y="192"/>
                    <a:pt x="20" y="171"/>
                  </a:cubicBezTo>
                  <a:cubicBezTo>
                    <a:pt x="28" y="148"/>
                    <a:pt x="46" y="148"/>
                    <a:pt x="61" y="139"/>
                  </a:cubicBezTo>
                  <a:cubicBezTo>
                    <a:pt x="95" y="143"/>
                    <a:pt x="96" y="143"/>
                    <a:pt x="124" y="135"/>
                  </a:cubicBezTo>
                  <a:cubicBezTo>
                    <a:pt x="133" y="130"/>
                    <a:pt x="129" y="130"/>
                    <a:pt x="135" y="13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  <p:sp>
          <p:nvSpPr>
            <p:cNvPr id="53318" name="Freeform 325"/>
            <p:cNvSpPr>
              <a:spLocks/>
            </p:cNvSpPr>
            <p:nvPr/>
          </p:nvSpPr>
          <p:spPr bwMode="auto">
            <a:xfrm>
              <a:off x="2963" y="2576"/>
              <a:ext cx="241" cy="321"/>
            </a:xfrm>
            <a:custGeom>
              <a:avLst/>
              <a:gdLst>
                <a:gd name="T0" fmla="*/ 8934683 w 150"/>
                <a:gd name="T1" fmla="*/ 1130816 h 200"/>
                <a:gd name="T2" fmla="*/ 7535958 w 150"/>
                <a:gd name="T3" fmla="*/ 106174 h 200"/>
                <a:gd name="T4" fmla="*/ 6092369 w 150"/>
                <a:gd name="T5" fmla="*/ 170409 h 200"/>
                <a:gd name="T6" fmla="*/ 6092369 w 150"/>
                <a:gd name="T7" fmla="*/ 1130816 h 200"/>
                <a:gd name="T8" fmla="*/ 6373804 w 150"/>
                <a:gd name="T9" fmla="*/ 1429506 h 200"/>
                <a:gd name="T10" fmla="*/ 7195505 w 150"/>
                <a:gd name="T11" fmla="*/ 2228096 h 200"/>
                <a:gd name="T12" fmla="*/ 8102769 w 150"/>
                <a:gd name="T13" fmla="*/ 3406953 h 200"/>
                <a:gd name="T14" fmla="*/ 10133475 w 150"/>
                <a:gd name="T15" fmla="*/ 2913011 h 200"/>
                <a:gd name="T16" fmla="*/ 10337486 w 150"/>
                <a:gd name="T17" fmla="*/ 965072 h 200"/>
                <a:gd name="T18" fmla="*/ 8102769 w 150"/>
                <a:gd name="T19" fmla="*/ 273506 h 200"/>
                <a:gd name="T20" fmla="*/ 5764776 w 150"/>
                <a:gd name="T21" fmla="*/ 438977 h 200"/>
                <a:gd name="T22" fmla="*/ 5325444 w 150"/>
                <a:gd name="T23" fmla="*/ 718838 h 200"/>
                <a:gd name="T24" fmla="*/ 4377188 w 150"/>
                <a:gd name="T25" fmla="*/ 2726402 h 200"/>
                <a:gd name="T26" fmla="*/ 3588035 w 150"/>
                <a:gd name="T27" fmla="*/ 3576094 h 200"/>
                <a:gd name="T28" fmla="*/ 3138932 w 150"/>
                <a:gd name="T29" fmla="*/ 3951906 h 200"/>
                <a:gd name="T30" fmla="*/ 4793190 w 150"/>
                <a:gd name="T31" fmla="*/ 5102340 h 200"/>
                <a:gd name="T32" fmla="*/ 7195505 w 150"/>
                <a:gd name="T33" fmla="*/ 4229581 h 200"/>
                <a:gd name="T34" fmla="*/ 8339699 w 150"/>
                <a:gd name="T35" fmla="*/ 4105593 h 200"/>
                <a:gd name="T36" fmla="*/ 9095727 w 150"/>
                <a:gd name="T37" fmla="*/ 4211608 h 200"/>
                <a:gd name="T38" fmla="*/ 8773870 w 150"/>
                <a:gd name="T39" fmla="*/ 5468160 h 200"/>
                <a:gd name="T40" fmla="*/ 5930819 w 150"/>
                <a:gd name="T41" fmla="*/ 5910321 h 200"/>
                <a:gd name="T42" fmla="*/ 2787467 w 150"/>
                <a:gd name="T43" fmla="*/ 6404127 h 200"/>
                <a:gd name="T44" fmla="*/ 2787467 w 150"/>
                <a:gd name="T45" fmla="*/ 8016248 h 200"/>
                <a:gd name="T46" fmla="*/ 3760305 w 150"/>
                <a:gd name="T47" fmla="*/ 8189256 h 200"/>
                <a:gd name="T48" fmla="*/ 4585423 w 150"/>
                <a:gd name="T49" fmla="*/ 8016248 h 200"/>
                <a:gd name="T50" fmla="*/ 5593178 w 150"/>
                <a:gd name="T51" fmla="*/ 7023279 h 200"/>
                <a:gd name="T52" fmla="*/ 8773870 w 150"/>
                <a:gd name="T53" fmla="*/ 7232873 h 200"/>
                <a:gd name="T54" fmla="*/ 11131499 w 150"/>
                <a:gd name="T55" fmla="*/ 8189256 h 200"/>
                <a:gd name="T56" fmla="*/ 6092369 w 150"/>
                <a:gd name="T57" fmla="*/ 10468543 h 200"/>
                <a:gd name="T58" fmla="*/ 1155706 w 150"/>
                <a:gd name="T59" fmla="*/ 10278624 h 200"/>
                <a:gd name="T60" fmla="*/ 0 w 150"/>
                <a:gd name="T61" fmla="*/ 9212108 h 200"/>
                <a:gd name="T62" fmla="*/ 3925607 w 150"/>
                <a:gd name="T63" fmla="*/ 9486065 h 200"/>
                <a:gd name="T64" fmla="*/ 6373804 w 150"/>
                <a:gd name="T65" fmla="*/ 10444284 h 200"/>
                <a:gd name="T66" fmla="*/ 8102769 w 150"/>
                <a:gd name="T67" fmla="*/ 10998821 h 200"/>
                <a:gd name="T68" fmla="*/ 7195505 w 150"/>
                <a:gd name="T69" fmla="*/ 12228017 h 200"/>
                <a:gd name="T70" fmla="*/ 2787467 w 150"/>
                <a:gd name="T71" fmla="*/ 11544015 h 200"/>
                <a:gd name="T72" fmla="*/ 3760305 w 150"/>
                <a:gd name="T73" fmla="*/ 14951284 h 200"/>
                <a:gd name="T74" fmla="*/ 5764776 w 150"/>
                <a:gd name="T75" fmla="*/ 14512513 h 200"/>
                <a:gd name="T76" fmla="*/ 6928319 w 150"/>
                <a:gd name="T77" fmla="*/ 13992560 h 200"/>
                <a:gd name="T78" fmla="*/ 8102769 w 150"/>
                <a:gd name="T79" fmla="*/ 13715067 h 200"/>
                <a:gd name="T80" fmla="*/ 9905335 w 150"/>
                <a:gd name="T81" fmla="*/ 15490221 h 200"/>
                <a:gd name="T82" fmla="*/ 9706768 w 150"/>
                <a:gd name="T83" fmla="*/ 16763076 h 200"/>
                <a:gd name="T84" fmla="*/ 8556213 w 150"/>
                <a:gd name="T85" fmla="*/ 17077879 h 2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50"/>
                <a:gd name="T130" fmla="*/ 0 h 200"/>
                <a:gd name="T131" fmla="*/ 150 w 150"/>
                <a:gd name="T132" fmla="*/ 200 h 20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50" h="200">
                  <a:moveTo>
                    <a:pt x="102" y="13"/>
                  </a:moveTo>
                  <a:cubicBezTo>
                    <a:pt x="99" y="7"/>
                    <a:pt x="94" y="4"/>
                    <a:pt x="86" y="1"/>
                  </a:cubicBezTo>
                  <a:cubicBezTo>
                    <a:pt x="81" y="1"/>
                    <a:pt x="75" y="0"/>
                    <a:pt x="70" y="2"/>
                  </a:cubicBezTo>
                  <a:cubicBezTo>
                    <a:pt x="65" y="5"/>
                    <a:pt x="69" y="10"/>
                    <a:pt x="70" y="13"/>
                  </a:cubicBezTo>
                  <a:cubicBezTo>
                    <a:pt x="71" y="14"/>
                    <a:pt x="71" y="16"/>
                    <a:pt x="73" y="17"/>
                  </a:cubicBezTo>
                  <a:cubicBezTo>
                    <a:pt x="75" y="20"/>
                    <a:pt x="80" y="23"/>
                    <a:pt x="82" y="26"/>
                  </a:cubicBezTo>
                  <a:cubicBezTo>
                    <a:pt x="87" y="37"/>
                    <a:pt x="83" y="33"/>
                    <a:pt x="93" y="40"/>
                  </a:cubicBezTo>
                  <a:cubicBezTo>
                    <a:pt x="99" y="52"/>
                    <a:pt x="111" y="39"/>
                    <a:pt x="116" y="34"/>
                  </a:cubicBezTo>
                  <a:cubicBezTo>
                    <a:pt x="118" y="28"/>
                    <a:pt x="125" y="17"/>
                    <a:pt x="118" y="11"/>
                  </a:cubicBezTo>
                  <a:cubicBezTo>
                    <a:pt x="111" y="5"/>
                    <a:pt x="103" y="5"/>
                    <a:pt x="93" y="3"/>
                  </a:cubicBezTo>
                  <a:cubicBezTo>
                    <a:pt x="84" y="4"/>
                    <a:pt x="74" y="3"/>
                    <a:pt x="66" y="5"/>
                  </a:cubicBezTo>
                  <a:cubicBezTo>
                    <a:pt x="63" y="5"/>
                    <a:pt x="63" y="8"/>
                    <a:pt x="61" y="9"/>
                  </a:cubicBezTo>
                  <a:cubicBezTo>
                    <a:pt x="55" y="17"/>
                    <a:pt x="55" y="25"/>
                    <a:pt x="50" y="32"/>
                  </a:cubicBezTo>
                  <a:cubicBezTo>
                    <a:pt x="48" y="36"/>
                    <a:pt x="44" y="38"/>
                    <a:pt x="41" y="42"/>
                  </a:cubicBezTo>
                  <a:cubicBezTo>
                    <a:pt x="39" y="43"/>
                    <a:pt x="36" y="46"/>
                    <a:pt x="36" y="46"/>
                  </a:cubicBezTo>
                  <a:cubicBezTo>
                    <a:pt x="39" y="67"/>
                    <a:pt x="32" y="64"/>
                    <a:pt x="55" y="60"/>
                  </a:cubicBezTo>
                  <a:cubicBezTo>
                    <a:pt x="63" y="56"/>
                    <a:pt x="72" y="52"/>
                    <a:pt x="82" y="50"/>
                  </a:cubicBezTo>
                  <a:cubicBezTo>
                    <a:pt x="86" y="49"/>
                    <a:pt x="95" y="48"/>
                    <a:pt x="95" y="48"/>
                  </a:cubicBezTo>
                  <a:cubicBezTo>
                    <a:pt x="99" y="48"/>
                    <a:pt x="102" y="48"/>
                    <a:pt x="104" y="49"/>
                  </a:cubicBezTo>
                  <a:cubicBezTo>
                    <a:pt x="110" y="52"/>
                    <a:pt x="105" y="62"/>
                    <a:pt x="100" y="64"/>
                  </a:cubicBezTo>
                  <a:cubicBezTo>
                    <a:pt x="92" y="67"/>
                    <a:pt x="75" y="68"/>
                    <a:pt x="68" y="69"/>
                  </a:cubicBezTo>
                  <a:cubicBezTo>
                    <a:pt x="57" y="74"/>
                    <a:pt x="44" y="73"/>
                    <a:pt x="32" y="75"/>
                  </a:cubicBezTo>
                  <a:cubicBezTo>
                    <a:pt x="21" y="82"/>
                    <a:pt x="12" y="90"/>
                    <a:pt x="32" y="94"/>
                  </a:cubicBezTo>
                  <a:cubicBezTo>
                    <a:pt x="35" y="102"/>
                    <a:pt x="31" y="99"/>
                    <a:pt x="43" y="96"/>
                  </a:cubicBezTo>
                  <a:cubicBezTo>
                    <a:pt x="46" y="95"/>
                    <a:pt x="49" y="95"/>
                    <a:pt x="52" y="94"/>
                  </a:cubicBezTo>
                  <a:cubicBezTo>
                    <a:pt x="55" y="88"/>
                    <a:pt x="55" y="86"/>
                    <a:pt x="64" y="82"/>
                  </a:cubicBezTo>
                  <a:cubicBezTo>
                    <a:pt x="75" y="84"/>
                    <a:pt x="88" y="83"/>
                    <a:pt x="100" y="85"/>
                  </a:cubicBezTo>
                  <a:cubicBezTo>
                    <a:pt x="110" y="87"/>
                    <a:pt x="117" y="94"/>
                    <a:pt x="127" y="96"/>
                  </a:cubicBezTo>
                  <a:cubicBezTo>
                    <a:pt x="150" y="119"/>
                    <a:pt x="92" y="122"/>
                    <a:pt x="70" y="123"/>
                  </a:cubicBezTo>
                  <a:cubicBezTo>
                    <a:pt x="51" y="127"/>
                    <a:pt x="32" y="123"/>
                    <a:pt x="13" y="120"/>
                  </a:cubicBezTo>
                  <a:cubicBezTo>
                    <a:pt x="10" y="114"/>
                    <a:pt x="8" y="111"/>
                    <a:pt x="0" y="108"/>
                  </a:cubicBezTo>
                  <a:cubicBezTo>
                    <a:pt x="14" y="105"/>
                    <a:pt x="31" y="108"/>
                    <a:pt x="45" y="111"/>
                  </a:cubicBezTo>
                  <a:cubicBezTo>
                    <a:pt x="54" y="115"/>
                    <a:pt x="62" y="119"/>
                    <a:pt x="73" y="122"/>
                  </a:cubicBezTo>
                  <a:cubicBezTo>
                    <a:pt x="79" y="125"/>
                    <a:pt x="86" y="126"/>
                    <a:pt x="93" y="129"/>
                  </a:cubicBezTo>
                  <a:cubicBezTo>
                    <a:pt x="102" y="138"/>
                    <a:pt x="94" y="140"/>
                    <a:pt x="82" y="143"/>
                  </a:cubicBezTo>
                  <a:cubicBezTo>
                    <a:pt x="65" y="141"/>
                    <a:pt x="48" y="139"/>
                    <a:pt x="32" y="135"/>
                  </a:cubicBezTo>
                  <a:cubicBezTo>
                    <a:pt x="21" y="145"/>
                    <a:pt x="23" y="170"/>
                    <a:pt x="43" y="175"/>
                  </a:cubicBezTo>
                  <a:cubicBezTo>
                    <a:pt x="50" y="173"/>
                    <a:pt x="59" y="173"/>
                    <a:pt x="66" y="170"/>
                  </a:cubicBezTo>
                  <a:cubicBezTo>
                    <a:pt x="70" y="168"/>
                    <a:pt x="74" y="165"/>
                    <a:pt x="79" y="164"/>
                  </a:cubicBezTo>
                  <a:cubicBezTo>
                    <a:pt x="84" y="163"/>
                    <a:pt x="93" y="161"/>
                    <a:pt x="93" y="161"/>
                  </a:cubicBezTo>
                  <a:cubicBezTo>
                    <a:pt x="113" y="164"/>
                    <a:pt x="111" y="169"/>
                    <a:pt x="113" y="181"/>
                  </a:cubicBezTo>
                  <a:cubicBezTo>
                    <a:pt x="113" y="186"/>
                    <a:pt x="114" y="191"/>
                    <a:pt x="111" y="196"/>
                  </a:cubicBezTo>
                  <a:cubicBezTo>
                    <a:pt x="110" y="199"/>
                    <a:pt x="98" y="200"/>
                    <a:pt x="98" y="200"/>
                  </a:cubicBezTo>
                </a:path>
              </a:pathLst>
            </a:custGeom>
            <a:noFill/>
            <a:ln w="12700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80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68853" y="1840258"/>
            <a:ext cx="2028119" cy="871264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>
                <a:noFill/>
                <a:latin typeface="Calibri"/>
                <a:ea typeface="+mn-ea"/>
              </a:rPr>
              <a:t> </a:t>
            </a:r>
          </a:p>
        </p:txBody>
      </p:sp>
      <p:sp>
        <p:nvSpPr>
          <p:cNvPr id="53256" name="Rectangle 1"/>
          <p:cNvSpPr>
            <a:spLocks noChangeArrowheads="1"/>
          </p:cNvSpPr>
          <p:nvPr/>
        </p:nvSpPr>
        <p:spPr bwMode="auto">
          <a:xfrm>
            <a:off x="4826000" y="1195388"/>
            <a:ext cx="3948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Neutron scattering is controlled by the  scattering length density: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257" name="Rectangle 1"/>
          <p:cNvSpPr>
            <a:spLocks noChangeArrowheads="1"/>
          </p:cNvSpPr>
          <p:nvPr/>
        </p:nvSpPr>
        <p:spPr bwMode="auto">
          <a:xfrm>
            <a:off x="4908550" y="2889250"/>
            <a:ext cx="3948113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To describe the observed “shape” we can use the scattering factors, </a:t>
            </a: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i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in place of mass in the moment of inertia matrix.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This allows us to define a set of axes and determine the dimensions of an ellipsoid that represents the shape using the furthest atom distance in each direction at each frame of the MD trajectory.</a:t>
            </a:r>
            <a:endParaRPr lang="ru-RU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24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49375"/>
            <a:ext cx="37211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076700"/>
            <a:ext cx="3721100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6" name="TextBox 3"/>
          <p:cNvSpPr txBox="1">
            <a:spLocks noChangeArrowheads="1"/>
          </p:cNvSpPr>
          <p:nvPr/>
        </p:nvSpPr>
        <p:spPr bwMode="auto">
          <a:xfrm>
            <a:off x="371475" y="1077913"/>
            <a:ext cx="104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Å</a:t>
            </a:r>
          </a:p>
        </p:txBody>
      </p:sp>
      <p:sp>
        <p:nvSpPr>
          <p:cNvPr id="54277" name="TextBox 8"/>
          <p:cNvSpPr txBox="1">
            <a:spLocks noChangeArrowheads="1"/>
          </p:cNvSpPr>
          <p:nvPr/>
        </p:nvSpPr>
        <p:spPr bwMode="auto">
          <a:xfrm>
            <a:off x="371475" y="3843338"/>
            <a:ext cx="1047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Å</a:t>
            </a:r>
          </a:p>
        </p:txBody>
      </p:sp>
      <p:sp>
        <p:nvSpPr>
          <p:cNvPr id="54278" name="TextBox 9"/>
          <p:cNvSpPr txBox="1">
            <a:spLocks noChangeArrowheads="1"/>
          </p:cNvSpPr>
          <p:nvPr/>
        </p:nvSpPr>
        <p:spPr bwMode="auto">
          <a:xfrm>
            <a:off x="3160713" y="3498850"/>
            <a:ext cx="1049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ns</a:t>
            </a:r>
          </a:p>
        </p:txBody>
      </p:sp>
      <p:sp>
        <p:nvSpPr>
          <p:cNvPr id="54279" name="TextBox 10"/>
          <p:cNvSpPr txBox="1">
            <a:spLocks noChangeArrowheads="1"/>
          </p:cNvSpPr>
          <p:nvPr/>
        </p:nvSpPr>
        <p:spPr bwMode="auto">
          <a:xfrm>
            <a:off x="3160713" y="6311900"/>
            <a:ext cx="1049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/ ns</a:t>
            </a:r>
          </a:p>
        </p:txBody>
      </p:sp>
      <p:sp>
        <p:nvSpPr>
          <p:cNvPr id="54280" name="TextBox 11"/>
          <p:cNvSpPr txBox="1">
            <a:spLocks noChangeArrowheads="1"/>
          </p:cNvSpPr>
          <p:nvPr/>
        </p:nvSpPr>
        <p:spPr bwMode="auto">
          <a:xfrm>
            <a:off x="1119188" y="1514475"/>
            <a:ext cx="2490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HPMA-50, MOE built</a:t>
            </a:r>
          </a:p>
        </p:txBody>
      </p:sp>
      <p:sp>
        <p:nvSpPr>
          <p:cNvPr id="54281" name="TextBox 12"/>
          <p:cNvSpPr txBox="1">
            <a:spLocks noChangeArrowheads="1"/>
          </p:cNvSpPr>
          <p:nvPr/>
        </p:nvSpPr>
        <p:spPr bwMode="auto">
          <a:xfrm>
            <a:off x="1001713" y="4241800"/>
            <a:ext cx="3090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HPMA-50, Zebedde start point</a:t>
            </a:r>
          </a:p>
        </p:txBody>
      </p:sp>
      <p:sp>
        <p:nvSpPr>
          <p:cNvPr id="54282" name="TextBox 13"/>
          <p:cNvSpPr txBox="1">
            <a:spLocks noChangeArrowheads="1"/>
          </p:cNvSpPr>
          <p:nvPr/>
        </p:nvSpPr>
        <p:spPr bwMode="auto">
          <a:xfrm>
            <a:off x="4681538" y="1460500"/>
            <a:ext cx="38195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MD runs comparing elongated (MOE) and Zebedde generated start points.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NVT ensemble, 310 K,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AMBER99 forcefield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Reaction field implicit water (</a:t>
            </a:r>
            <a:r>
              <a:rPr lang="el-GR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ε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80.1).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MOE start point eventually gives more spherical polymer shape.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Zebedde start point rapidly achieves constant shape parameters.</a:t>
            </a:r>
          </a:p>
        </p:txBody>
      </p:sp>
      <p:sp>
        <p:nvSpPr>
          <p:cNvPr id="54283" name="TextBox 13"/>
          <p:cNvSpPr txBox="1">
            <a:spLocks noChangeArrowheads="1"/>
          </p:cNvSpPr>
          <p:nvPr/>
        </p:nvSpPr>
        <p:spPr bwMode="auto">
          <a:xfrm>
            <a:off x="1119188" y="1873250"/>
            <a:ext cx="3090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tot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56.4 kcal mol</a:t>
            </a:r>
            <a:r>
              <a:rPr lang="en-GB" altLang="en-US" sz="1800" baseline="30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(monomer)</a:t>
            </a:r>
          </a:p>
        </p:txBody>
      </p:sp>
      <p:sp>
        <p:nvSpPr>
          <p:cNvPr id="54284" name="TextBox 13"/>
          <p:cNvSpPr txBox="1">
            <a:spLocks noChangeArrowheads="1"/>
          </p:cNvSpPr>
          <p:nvPr/>
        </p:nvSpPr>
        <p:spPr bwMode="auto">
          <a:xfrm>
            <a:off x="1001713" y="4610100"/>
            <a:ext cx="3113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tot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57.7 kcal mol</a:t>
            </a:r>
            <a:r>
              <a:rPr lang="en-GB" altLang="en-US" sz="1800" baseline="30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-1</a:t>
            </a: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(monomer)</a:t>
            </a:r>
          </a:p>
        </p:txBody>
      </p:sp>
      <p:sp>
        <p:nvSpPr>
          <p:cNvPr id="54285" name="TextBox 13"/>
          <p:cNvSpPr txBox="1">
            <a:spLocks noChangeArrowheads="1"/>
          </p:cNvSpPr>
          <p:nvPr/>
        </p:nvSpPr>
        <p:spPr bwMode="auto">
          <a:xfrm>
            <a:off x="3965575" y="2212975"/>
            <a:ext cx="488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</a:p>
        </p:txBody>
      </p:sp>
      <p:sp>
        <p:nvSpPr>
          <p:cNvPr id="54286" name="TextBox 13"/>
          <p:cNvSpPr txBox="1">
            <a:spLocks noChangeArrowheads="1"/>
          </p:cNvSpPr>
          <p:nvPr/>
        </p:nvSpPr>
        <p:spPr bwMode="auto">
          <a:xfrm>
            <a:off x="3965575" y="2562225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</a:p>
        </p:txBody>
      </p:sp>
      <p:sp>
        <p:nvSpPr>
          <p:cNvPr id="54287" name="TextBox 13"/>
          <p:cNvSpPr txBox="1">
            <a:spLocks noChangeArrowheads="1"/>
          </p:cNvSpPr>
          <p:nvPr/>
        </p:nvSpPr>
        <p:spPr bwMode="auto">
          <a:xfrm>
            <a:off x="3922713" y="4992688"/>
            <a:ext cx="488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Z</a:t>
            </a:r>
          </a:p>
        </p:txBody>
      </p:sp>
      <p:sp>
        <p:nvSpPr>
          <p:cNvPr id="54288" name="TextBox 15"/>
          <p:cNvSpPr txBox="1">
            <a:spLocks noChangeArrowheads="1"/>
          </p:cNvSpPr>
          <p:nvPr/>
        </p:nvSpPr>
        <p:spPr bwMode="auto">
          <a:xfrm>
            <a:off x="3922713" y="5341938"/>
            <a:ext cx="892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GB" altLang="en-US" sz="1800" i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R</a:t>
            </a:r>
            <a:r>
              <a:rPr lang="en-GB" altLang="en-US" sz="1800" i="1" baseline="-250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</a:t>
            </a:r>
          </a:p>
        </p:txBody>
      </p:sp>
      <p:sp>
        <p:nvSpPr>
          <p:cNvPr id="54289" name="TextBox 18"/>
          <p:cNvSpPr txBox="1">
            <a:spLocks noChangeArrowheads="1"/>
          </p:cNvSpPr>
          <p:nvPr/>
        </p:nvSpPr>
        <p:spPr bwMode="auto">
          <a:xfrm>
            <a:off x="1609725" y="511175"/>
            <a:ext cx="6142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>
                <a:solidFill>
                  <a:srgbClr val="FF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HPMA-50 comparison of starting points</a:t>
            </a:r>
          </a:p>
        </p:txBody>
      </p:sp>
    </p:spTree>
    <p:extLst>
      <p:ext uri="{BB962C8B-B14F-4D97-AF65-F5344CB8AC3E}">
        <p14:creationId xmlns:p14="http://schemas.microsoft.com/office/powerpoint/2010/main" val="19605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597327"/>
              </p:ext>
            </p:extLst>
          </p:nvPr>
        </p:nvGraphicFramePr>
        <p:xfrm>
          <a:off x="606425" y="1373188"/>
          <a:ext cx="7874001" cy="249396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7475"/>
                <a:gridCol w="1175606"/>
                <a:gridCol w="1294353"/>
                <a:gridCol w="1223106"/>
                <a:gridCol w="1199356"/>
                <a:gridCol w="1414105"/>
              </a:tblGrid>
              <a:tr h="640066"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Conjugate</a:t>
                      </a: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Vol. Calc.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 10</a:t>
                      </a:r>
                      <a:r>
                        <a:rPr lang="en-GB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Å</a:t>
                      </a:r>
                      <a:r>
                        <a:rPr lang="en-GB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Vol. SANS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b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 10</a:t>
                      </a:r>
                      <a:r>
                        <a:rPr lang="en-GB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Å</a:t>
                      </a:r>
                      <a:r>
                        <a:rPr lang="en-GB" sz="1800" baseline="30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GB" sz="1800" baseline="-250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SANS</a:t>
                      </a:r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/</a:t>
                      </a:r>
                      <a:r>
                        <a:rPr lang="en-GB" sz="18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GB" sz="1800" baseline="-2500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calc</a:t>
                      </a:r>
                      <a:endParaRPr lang="en-GB" sz="1800" baseline="-250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Aspect ratio calc.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Aspect ratio SANS</a:t>
                      </a: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HPMA-C6-F-10</a:t>
                      </a:r>
                    </a:p>
                  </a:txBody>
                  <a:tcPr marL="71997" marR="10800" marT="107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1.275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1.024</a:t>
                      </a: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0.803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2.56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4.83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HPMA-C8-OH-10</a:t>
                      </a:r>
                    </a:p>
                  </a:txBody>
                  <a:tcPr marL="71997" marR="10800" marT="107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1.232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1.024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0.831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1.95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4.83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HPMA-C6-OH-10</a:t>
                      </a:r>
                    </a:p>
                  </a:txBody>
                  <a:tcPr marL="71997" marR="10800" marT="107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1.122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1.125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1.003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1.70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4.38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HPMA-C6-10</a:t>
                      </a:r>
                    </a:p>
                  </a:txBody>
                  <a:tcPr marL="71997" marR="10800" marT="107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1.052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2.658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1.975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1.43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3.48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779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HPMA-C12-5</a:t>
                      </a:r>
                    </a:p>
                  </a:txBody>
                  <a:tcPr marL="71997" marR="10800" marT="1079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1.196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7.654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6.397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1.54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7.80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3" marB="4571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sp>
        <p:nvSpPr>
          <p:cNvPr id="55349" name="TextBox 18"/>
          <p:cNvSpPr txBox="1">
            <a:spLocks noChangeArrowheads="1"/>
          </p:cNvSpPr>
          <p:nvPr/>
        </p:nvSpPr>
        <p:spPr bwMode="auto">
          <a:xfrm>
            <a:off x="1609725" y="511175"/>
            <a:ext cx="6142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>
                <a:solidFill>
                  <a:srgbClr val="FF66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Comparison with SANS data</a:t>
            </a:r>
          </a:p>
        </p:txBody>
      </p:sp>
      <p:sp>
        <p:nvSpPr>
          <p:cNvPr id="55350" name="TextBox 13"/>
          <p:cNvSpPr txBox="1">
            <a:spLocks noChangeArrowheads="1"/>
          </p:cNvSpPr>
          <p:nvPr/>
        </p:nvSpPr>
        <p:spPr bwMode="auto">
          <a:xfrm>
            <a:off x="628650" y="4248150"/>
            <a:ext cx="78724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The volume from the MD ellipsoids and cylinders fitted to SANS measurements show reasonable agreement for first three cases.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</a:t>
            </a:r>
            <a:r>
              <a:rPr lang="en-GB" altLang="en-US" sz="180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HPMA-C6-10 and HPMA-C12-5 cases data suggests that there is agglomeration of polymer in the experimental case.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altLang="en-US" sz="1800">
              <a:solidFill>
                <a:srgbClr val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altLang="en-US" sz="180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Aspect ratios for single chains show more elongated structures than would be expected from the simulations.</a:t>
            </a:r>
          </a:p>
        </p:txBody>
      </p:sp>
    </p:spTree>
    <p:extLst>
      <p:ext uri="{BB962C8B-B14F-4D97-AF65-F5344CB8AC3E}">
        <p14:creationId xmlns:p14="http://schemas.microsoft.com/office/powerpoint/2010/main" val="23276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9E0B79-4833-4983-A355-2B30B550E2A1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395288" y="239713"/>
            <a:ext cx="69437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Relationship between RDF and scattering experiments</a:t>
            </a:r>
            <a:r>
              <a:rPr lang="en-GB" altLang="en-US" sz="180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.</a:t>
            </a:r>
          </a:p>
        </p:txBody>
      </p:sp>
      <p:sp>
        <p:nvSpPr>
          <p:cNvPr id="37893" name="TextBox 4"/>
          <p:cNvSpPr txBox="1">
            <a:spLocks noChangeArrowheads="1"/>
          </p:cNvSpPr>
          <p:nvPr/>
        </p:nvSpPr>
        <p:spPr bwMode="auto">
          <a:xfrm>
            <a:off x="439738" y="890588"/>
            <a:ext cx="84455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9pPr>
          </a:lstStyle>
          <a:p>
            <a:r>
              <a:rPr lang="en-GB" alt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 scattering experiments the scattering of radiation or neutrons as a function of the wavelength is studied to gain structural information.</a:t>
            </a:r>
          </a:p>
          <a:p>
            <a:endParaRPr lang="en-GB" altLang="en-US" sz="18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alt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wavelength information is contained in the scattering vector, </a:t>
            </a:r>
            <a:r>
              <a:rPr lang="en-GB" altLang="en-US" sz="18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GB" altLang="en-US" sz="1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altLang="en-US" sz="1800">
              <a:solidFill>
                <a:srgbClr val="000000"/>
              </a:solidFill>
            </a:endParaRPr>
          </a:p>
          <a:p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7200" y="2275079"/>
            <a:ext cx="2276712" cy="78483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GB">
                <a:noFill/>
              </a:rPr>
              <a:t> </a:t>
            </a:r>
          </a:p>
        </p:txBody>
      </p:sp>
      <p:sp>
        <p:nvSpPr>
          <p:cNvPr id="37895" name="TextBox 6"/>
          <p:cNvSpPr txBox="1">
            <a:spLocks noChangeArrowheads="1"/>
          </p:cNvSpPr>
          <p:nvPr/>
        </p:nvSpPr>
        <p:spPr bwMode="auto">
          <a:xfrm>
            <a:off x="5637213" y="2386013"/>
            <a:ext cx="31892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9pPr>
          </a:lstStyle>
          <a:p>
            <a:r>
              <a:rPr lang="en-GB" altLang="en-US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 scattering through 2</a:t>
            </a:r>
            <a:r>
              <a:rPr lang="el-GR" altLang="en-US" sz="1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GB" altLang="en-US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with respect to the incident beam.</a:t>
            </a:r>
          </a:p>
        </p:txBody>
      </p:sp>
      <p:pic>
        <p:nvPicPr>
          <p:cNvPr id="3789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2073275"/>
            <a:ext cx="2852737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7" name="TextBox 8"/>
          <p:cNvSpPr txBox="1">
            <a:spLocks noChangeArrowheads="1"/>
          </p:cNvSpPr>
          <p:nvPr/>
        </p:nvSpPr>
        <p:spPr bwMode="auto">
          <a:xfrm>
            <a:off x="3047550" y="6171003"/>
            <a:ext cx="5000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9pPr>
          </a:lstStyle>
          <a:p>
            <a:r>
              <a:rPr lang="en-GB" alt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 a scattering study for the structure of Lysozyme by </a:t>
            </a:r>
            <a:r>
              <a:rPr lang="en-GB" altLang="en-US" sz="1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Merzel</a:t>
            </a:r>
            <a:r>
              <a:rPr lang="en-GB" alt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 Smith, </a:t>
            </a:r>
            <a:r>
              <a:rPr lang="en-GB" altLang="en-US" sz="1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Acta</a:t>
            </a:r>
            <a:r>
              <a:rPr lang="en-GB" altLang="en-US" sz="1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GB" altLang="en-US" sz="1400" i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Cryst</a:t>
            </a:r>
            <a:r>
              <a:rPr lang="en-GB" altLang="en-US" sz="1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D</a:t>
            </a:r>
            <a:r>
              <a:rPr lang="en-GB" alt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GB" altLang="en-US" sz="1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58</a:t>
            </a:r>
            <a:r>
              <a:rPr lang="en-GB" altLang="en-US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242, (2002).</a:t>
            </a:r>
          </a:p>
        </p:txBody>
      </p:sp>
      <p:sp>
        <p:nvSpPr>
          <p:cNvPr id="37898" name="TextBox 9"/>
          <p:cNvSpPr txBox="1">
            <a:spLocks noChangeArrowheads="1"/>
          </p:cNvSpPr>
          <p:nvPr/>
        </p:nvSpPr>
        <p:spPr bwMode="auto">
          <a:xfrm>
            <a:off x="3325813" y="4040239"/>
            <a:ext cx="54229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84" charset="0"/>
                <a:ea typeface="ヒラギノ角ゴ Pro W3" pitchFamily="84" charset="-128"/>
              </a:defRPr>
            </a:lvl9pPr>
          </a:lstStyle>
          <a:p>
            <a:r>
              <a:rPr lang="en-GB" altLang="en-US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structure factor is effectively a Fourier transform of the radial distribution function which picks out the density modulation at a particular reciprocal space vector, </a:t>
            </a:r>
            <a:r>
              <a:rPr lang="en-GB" altLang="en-US" sz="18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GB" altLang="en-US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GB" altLang="en-US" sz="18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GB" altLang="en-US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meaning of the density varies according to the scattering being considered.</a:t>
            </a:r>
            <a:endParaRPr lang="en-GB" alt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alt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55943" y="3218003"/>
                <a:ext cx="5671617" cy="630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S(q)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rgbClr val="000000"/>
                        </a:solidFill>
                        <a:latin typeface="Cambria Math"/>
                      </a:rPr>
                      <m:t>=1+4</m:t>
                    </m:r>
                    <m:r>
                      <a:rPr lang="en-GB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𝜋</m:t>
                    </m:r>
                    <m:f>
                      <m:f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𝜌</m:t>
                        </m:r>
                      </m:num>
                      <m:den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𝑞</m:t>
                        </m:r>
                      </m:den>
                    </m:f>
                    <m:nary>
                      <m:nary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  <m:sup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</m:d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e>
                        </m:d>
                        <m:func>
                          <m:func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𝑞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.</m:t>
                                </m:r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𝑟𝑑𝑟</m:t>
                        </m:r>
                      </m:e>
                    </m:nary>
                  </m:oMath>
                </a14:m>
                <a:endParaRPr lang="en-GB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43" y="3218003"/>
                <a:ext cx="5671617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1613" t="-971" b="-1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48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CB536E-BB63-4073-B49B-4473420E92B5}" type="slidenum">
              <a:rPr lang="en-GB"/>
              <a:pPr>
                <a:defRPr/>
              </a:pPr>
              <a:t>3</a:t>
            </a:fld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1349375"/>
            <a:ext cx="85344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GB" altLang="en-US" sz="2400" smtClean="0">
                <a:latin typeface="Times New Roman" pitchFamily="18" charset="0"/>
              </a:rPr>
              <a:t>MD is the solution of the </a:t>
            </a:r>
            <a:r>
              <a:rPr lang="en-GB" altLang="en-US" sz="2400" u="sng" smtClean="0">
                <a:latin typeface="Times New Roman" pitchFamily="18" charset="0"/>
              </a:rPr>
              <a:t>classical</a:t>
            </a:r>
            <a:r>
              <a:rPr lang="en-GB" altLang="en-US" sz="2400" smtClean="0">
                <a:latin typeface="Times New Roman" pitchFamily="18" charset="0"/>
              </a:rPr>
              <a:t> equations of motion for atoms and molecules to obtain the </a:t>
            </a:r>
            <a:r>
              <a:rPr lang="en-GB" altLang="en-US" sz="2400" u="sng" smtClean="0">
                <a:latin typeface="Times New Roman" pitchFamily="18" charset="0"/>
              </a:rPr>
              <a:t>time evolution </a:t>
            </a:r>
            <a:r>
              <a:rPr lang="en-GB" altLang="en-US" sz="2400" smtClean="0">
                <a:latin typeface="Times New Roman" pitchFamily="18" charset="0"/>
              </a:rPr>
              <a:t>of the system</a:t>
            </a:r>
            <a:r>
              <a:rPr lang="en-GB" altLang="en-US" sz="2400" b="1" smtClean="0">
                <a:latin typeface="Times New Roman" pitchFamily="18" charset="0"/>
              </a:rPr>
              <a:t>.</a:t>
            </a:r>
            <a:br>
              <a:rPr lang="en-GB" altLang="en-US" sz="2400" b="1" smtClean="0">
                <a:latin typeface="Times New Roman" pitchFamily="18" charset="0"/>
              </a:rPr>
            </a:br>
            <a:endParaRPr lang="en-GB" altLang="en-US" sz="2400" b="1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GB" altLang="en-US" sz="2400" smtClean="0">
                <a:latin typeface="Times New Roman" pitchFamily="18" charset="0"/>
              </a:rPr>
              <a:t>Applied to many-particle systems - a general analytical solution not possible. Must resort to numerical methods and computers.</a:t>
            </a:r>
            <a:br>
              <a:rPr lang="en-GB" altLang="en-US" sz="2400" smtClean="0">
                <a:latin typeface="Times New Roman" pitchFamily="18" charset="0"/>
              </a:rPr>
            </a:br>
            <a:endParaRPr lang="en-GB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GB" altLang="en-US" sz="2400" smtClean="0">
                <a:latin typeface="Times New Roman" pitchFamily="18" charset="0"/>
              </a:rPr>
              <a:t>Classical mechanics only - fully fledged many-particle time-dependent quantum method not yet available.</a:t>
            </a:r>
            <a:br>
              <a:rPr lang="en-GB" altLang="en-US" sz="2400" smtClean="0">
                <a:latin typeface="Times New Roman" pitchFamily="18" charset="0"/>
              </a:rPr>
            </a:br>
            <a:endParaRPr lang="en-GB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GB" altLang="en-US" sz="2400" smtClean="0">
                <a:latin typeface="Times New Roman" pitchFamily="18" charset="0"/>
              </a:rPr>
              <a:t>Gives time evolution of systems: trajectories. These allow time dependant phenomena, such as diffusion, to be followed.</a:t>
            </a:r>
            <a:br>
              <a:rPr lang="en-GB" altLang="en-US" sz="2400" smtClean="0">
                <a:latin typeface="Times New Roman" pitchFamily="18" charset="0"/>
              </a:rPr>
            </a:br>
            <a:endParaRPr lang="en-GB" altLang="en-US" sz="2400" smtClean="0">
              <a:latin typeface="Times New Roman" pitchFamily="18" charset="0"/>
            </a:endParaRP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GB" altLang="en-US" sz="2400" smtClean="0">
                <a:latin typeface="Times New Roman" pitchFamily="18" charset="0"/>
              </a:rPr>
              <a:t>Maxwell-Boltzmann averaging process for thermodynamic properties (time averaging).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879475" y="114300"/>
            <a:ext cx="7772400" cy="1333500"/>
          </a:xfrm>
        </p:spPr>
        <p:txBody>
          <a:bodyPr/>
          <a:lstStyle/>
          <a:p>
            <a:pPr eaLnBrk="1" hangingPunct="1"/>
            <a:r>
              <a:rPr lang="en-GB" altLang="en-US" sz="3600" smtClean="0">
                <a:solidFill>
                  <a:srgbClr val="FF0000"/>
                </a:solidFill>
                <a:latin typeface="Times New Roman" pitchFamily="18" charset="0"/>
              </a:rPr>
              <a:t>What is Molecular Dynamics?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A1C1FB-CD16-4525-92E3-62E05252B321}" type="slidenum">
              <a:rPr lang="en-GB"/>
              <a:pPr>
                <a:defRPr/>
              </a:pPr>
              <a:t>4</a:t>
            </a:fld>
            <a:endParaRPr lang="en-GB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274638"/>
            <a:ext cx="7772400" cy="1333500"/>
          </a:xfrm>
        </p:spPr>
        <p:txBody>
          <a:bodyPr/>
          <a:lstStyle/>
          <a:p>
            <a:pPr eaLnBrk="1" hangingPunct="1"/>
            <a:r>
              <a:rPr lang="en-GB" altLang="en-US" sz="3200" smtClean="0">
                <a:solidFill>
                  <a:srgbClr val="FF0000"/>
                </a:solidFill>
                <a:latin typeface="Times New Roman" pitchFamily="18" charset="0"/>
              </a:rPr>
              <a:t>Lennard -Jones Potential</a:t>
            </a:r>
          </a:p>
        </p:txBody>
      </p:sp>
      <p:graphicFrame>
        <p:nvGraphicFramePr>
          <p:cNvPr id="6148" name="Object 6">
            <a:hlinkClick r:id="" action="ppaction://ole?verb=0"/>
          </p:cNvPr>
          <p:cNvGraphicFramePr>
            <a:graphicFrameLocks/>
          </p:cNvGraphicFramePr>
          <p:nvPr/>
        </p:nvGraphicFramePr>
        <p:xfrm>
          <a:off x="1908175" y="1957388"/>
          <a:ext cx="242570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3" imgW="1917700" imgH="609600" progId="Equation.3">
                  <p:embed/>
                </p:oleObj>
              </mc:Choice>
              <mc:Fallback>
                <p:oleObj name="Equation" r:id="rId3" imgW="1917700" imgH="6096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57388"/>
                        <a:ext cx="242570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965200" y="1893888"/>
            <a:ext cx="7323138" cy="424338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400">
              <a:latin typeface="Lucida Grande" pitchFamily="84" charset="0"/>
            </a:endParaRPr>
          </a:p>
        </p:txBody>
      </p:sp>
      <p:sp>
        <p:nvSpPr>
          <p:cNvPr id="6150" name="Line 8"/>
          <p:cNvSpPr>
            <a:spLocks noChangeShapeType="1"/>
          </p:cNvSpPr>
          <p:nvPr/>
        </p:nvSpPr>
        <p:spPr bwMode="auto">
          <a:xfrm>
            <a:off x="965200" y="4676775"/>
            <a:ext cx="7323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1" name="Freeform 9"/>
          <p:cNvSpPr>
            <a:spLocks/>
          </p:cNvSpPr>
          <p:nvPr/>
        </p:nvSpPr>
        <p:spPr bwMode="auto">
          <a:xfrm>
            <a:off x="1720850" y="2139950"/>
            <a:ext cx="6073775" cy="4300538"/>
          </a:xfrm>
          <a:custGeom>
            <a:avLst/>
            <a:gdLst>
              <a:gd name="T0" fmla="*/ 0 w 3826"/>
              <a:gd name="T1" fmla="*/ 0 h 2834"/>
              <a:gd name="T2" fmla="*/ 2147483647 w 3826"/>
              <a:gd name="T3" fmla="*/ 2147483647 h 2834"/>
              <a:gd name="T4" fmla="*/ 2147483647 w 3826"/>
              <a:gd name="T5" fmla="*/ 2147483647 h 2834"/>
              <a:gd name="T6" fmla="*/ 2147483647 w 3826"/>
              <a:gd name="T7" fmla="*/ 2147483647 h 283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26" h="2834">
                <a:moveTo>
                  <a:pt x="0" y="0"/>
                </a:moveTo>
                <a:cubicBezTo>
                  <a:pt x="9" y="1116"/>
                  <a:pt x="18" y="2232"/>
                  <a:pt x="163" y="2533"/>
                </a:cubicBezTo>
                <a:cubicBezTo>
                  <a:pt x="308" y="2834"/>
                  <a:pt x="262" y="1950"/>
                  <a:pt x="873" y="1808"/>
                </a:cubicBezTo>
                <a:cubicBezTo>
                  <a:pt x="1484" y="1666"/>
                  <a:pt x="3334" y="1705"/>
                  <a:pt x="3826" y="1684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42762" name="Text Box 10"/>
          <p:cNvSpPr txBox="1">
            <a:spLocks noChangeArrowheads="1"/>
          </p:cNvSpPr>
          <p:nvPr/>
        </p:nvSpPr>
        <p:spPr bwMode="auto">
          <a:xfrm>
            <a:off x="279400" y="2936875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V(r)</a:t>
            </a:r>
          </a:p>
        </p:txBody>
      </p:sp>
      <p:sp>
        <p:nvSpPr>
          <p:cNvPr id="842763" name="Text Box 11"/>
          <p:cNvSpPr txBox="1">
            <a:spLocks noChangeArrowheads="1"/>
          </p:cNvSpPr>
          <p:nvPr/>
        </p:nvSpPr>
        <p:spPr bwMode="auto">
          <a:xfrm>
            <a:off x="7392988" y="4757738"/>
            <a:ext cx="30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b="1" i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</a:p>
        </p:txBody>
      </p:sp>
      <p:sp>
        <p:nvSpPr>
          <p:cNvPr id="842764" name="Text Box 12"/>
          <p:cNvSpPr txBox="1">
            <a:spLocks noChangeArrowheads="1"/>
          </p:cNvSpPr>
          <p:nvPr/>
        </p:nvSpPr>
        <p:spPr bwMode="auto">
          <a:xfrm>
            <a:off x="1404938" y="42433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s</a:t>
            </a:r>
          </a:p>
        </p:txBody>
      </p:sp>
      <p:sp>
        <p:nvSpPr>
          <p:cNvPr id="842765" name="Text Box 13"/>
          <p:cNvSpPr txBox="1">
            <a:spLocks noChangeArrowheads="1"/>
          </p:cNvSpPr>
          <p:nvPr/>
        </p:nvSpPr>
        <p:spPr bwMode="auto">
          <a:xfrm>
            <a:off x="2024063" y="508635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b="1" i="1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e</a:t>
            </a:r>
          </a:p>
        </p:txBody>
      </p:sp>
      <p:sp>
        <p:nvSpPr>
          <p:cNvPr id="6156" name="Line 14"/>
          <p:cNvSpPr>
            <a:spLocks noChangeShapeType="1"/>
          </p:cNvSpPr>
          <p:nvPr/>
        </p:nvSpPr>
        <p:spPr bwMode="auto">
          <a:xfrm>
            <a:off x="2066925" y="4651375"/>
            <a:ext cx="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7" name="Line 15"/>
          <p:cNvSpPr>
            <a:spLocks noChangeShapeType="1"/>
          </p:cNvSpPr>
          <p:nvPr/>
        </p:nvSpPr>
        <p:spPr bwMode="auto">
          <a:xfrm>
            <a:off x="5084763" y="4340225"/>
            <a:ext cx="0" cy="942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42768" name="Text Box 16"/>
          <p:cNvSpPr txBox="1">
            <a:spLocks noChangeArrowheads="1"/>
          </p:cNvSpPr>
          <p:nvPr/>
        </p:nvSpPr>
        <p:spPr bwMode="auto">
          <a:xfrm>
            <a:off x="4930775" y="5192713"/>
            <a:ext cx="700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71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7145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defTabSz="7620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GB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r</a:t>
            </a:r>
            <a:r>
              <a:rPr lang="en-GB" baseline="-25000" smtClean="0">
                <a:effectLst>
                  <a:outerShdw blurRad="38100" dist="38100" dir="2700000" algn="tl">
                    <a:srgbClr val="C0C0C0"/>
                  </a:outerShdw>
                </a:effectLst>
                <a:latin typeface="Palatino" pitchFamily="18" charset="0"/>
              </a:rPr>
              <a:t>cut</a:t>
            </a:r>
            <a:endParaRPr lang="en-GB" sz="2000" smtClean="0">
              <a:effectLst>
                <a:outerShdw blurRad="38100" dist="38100" dir="2700000" algn="tl">
                  <a:srgbClr val="C0C0C0"/>
                </a:outerShdw>
              </a:effectLst>
              <a:latin typeface="Palatino" pitchFamily="18" charset="0"/>
            </a:endParaRPr>
          </a:p>
        </p:txBody>
      </p:sp>
      <p:sp>
        <p:nvSpPr>
          <p:cNvPr id="6159" name="Text Box 17"/>
          <p:cNvSpPr txBox="1">
            <a:spLocks noChangeArrowheads="1"/>
          </p:cNvSpPr>
          <p:nvPr/>
        </p:nvSpPr>
        <p:spPr bwMode="auto">
          <a:xfrm>
            <a:off x="4633913" y="2073275"/>
            <a:ext cx="3527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>
                <a:latin typeface="Times New Roman" pitchFamily="18" charset="0"/>
              </a:rPr>
              <a:t>Note that the using a potential cut-off, </a:t>
            </a:r>
            <a:r>
              <a:rPr lang="en-US" altLang="en-US" sz="1800" i="1" dirty="0" err="1">
                <a:latin typeface="Times New Roman" pitchFamily="18" charset="0"/>
              </a:rPr>
              <a:t>r</a:t>
            </a:r>
            <a:r>
              <a:rPr lang="en-US" altLang="en-US" sz="1800" i="1" baseline="-25000" dirty="0" err="1">
                <a:latin typeface="Times New Roman" pitchFamily="18" charset="0"/>
              </a:rPr>
              <a:t>cut</a:t>
            </a:r>
            <a:r>
              <a:rPr lang="en-US" altLang="en-US" sz="1800" dirty="0">
                <a:latin typeface="Times New Roman" pitchFamily="18" charset="0"/>
              </a:rPr>
              <a:t>, implies a discontinuity in </a:t>
            </a:r>
            <a:r>
              <a:rPr lang="en-US" altLang="en-US" sz="1800" i="1" dirty="0">
                <a:latin typeface="Times New Roman" pitchFamily="18" charset="0"/>
              </a:rPr>
              <a:t>f</a:t>
            </a:r>
            <a:r>
              <a:rPr lang="en-US" altLang="en-US" sz="1800" dirty="0">
                <a:latin typeface="Times New Roman" pitchFamily="18" charset="0"/>
              </a:rPr>
              <a:t> which can be avoided by using a shifted potential.</a:t>
            </a:r>
          </a:p>
        </p:txBody>
      </p:sp>
      <p:graphicFrame>
        <p:nvGraphicFramePr>
          <p:cNvPr id="616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706696"/>
              </p:ext>
            </p:extLst>
          </p:nvPr>
        </p:nvGraphicFramePr>
        <p:xfrm>
          <a:off x="2037308" y="3388519"/>
          <a:ext cx="14414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5" imgW="901700" imgH="457200" progId="Equation.3">
                  <p:embed/>
                </p:oleObj>
              </mc:Choice>
              <mc:Fallback>
                <p:oleObj name="Equation" r:id="rId5" imgW="9017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7308" y="3388519"/>
                        <a:ext cx="144145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067440" y="3558937"/>
                <a:ext cx="12398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40" y="3558937"/>
                <a:ext cx="123982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7353" r="-490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690953" y="3289300"/>
            <a:ext cx="20605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 smtClean="0">
                <a:latin typeface="Times New Roman" pitchFamily="18" charset="0"/>
              </a:rPr>
              <a:t>Force due to the potential causes the atoms to accelerate:</a:t>
            </a:r>
            <a:endParaRPr lang="en-US" altLang="en-US" sz="18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78C1F5-4828-4F11-B818-20B1E43951C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2279650"/>
            <a:ext cx="915035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336550" y="6184900"/>
            <a:ext cx="731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Taken from Ozu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., Eur. Biophys. J. (2013) </a:t>
            </a:r>
            <a:r>
              <a:rPr lang="en-GB" altLang="en-US" sz="1800" b="1">
                <a:latin typeface="Times New Roman" pitchFamily="18" charset="0"/>
                <a:cs typeface="Times New Roman" pitchFamily="18" charset="0"/>
              </a:rPr>
              <a:t>42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: 223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79475" y="114300"/>
            <a:ext cx="7772400" cy="5016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eaLnBrk="1" hangingPunct="1">
              <a:defRPr/>
            </a:pPr>
            <a:r>
              <a:rPr lang="en-GB" altLang="en-US" sz="2400" kern="0" dirty="0" smtClean="0">
                <a:solidFill>
                  <a:srgbClr val="FF0000"/>
                </a:solidFill>
                <a:latin typeface="Times New Roman" pitchFamily="18" charset="0"/>
              </a:rPr>
              <a:t>Molecular Dynamics: Physical properties, </a:t>
            </a:r>
            <a:r>
              <a:rPr lang="en-GB" altLang="en-US" sz="2400" i="1" kern="0" dirty="0" smtClean="0">
                <a:solidFill>
                  <a:srgbClr val="FF0000"/>
                </a:solidFill>
                <a:latin typeface="Times New Roman" pitchFamily="18" charset="0"/>
              </a:rPr>
              <a:t>e.g.</a:t>
            </a:r>
            <a:r>
              <a:rPr lang="en-GB" altLang="en-US" sz="2400" kern="0" dirty="0" smtClean="0">
                <a:solidFill>
                  <a:srgbClr val="FF0000"/>
                </a:solidFill>
                <a:latin typeface="Times New Roman" pitchFamily="18" charset="0"/>
              </a:rPr>
              <a:t> water</a:t>
            </a:r>
          </a:p>
        </p:txBody>
      </p:sp>
      <p:sp>
        <p:nvSpPr>
          <p:cNvPr id="7174" name="TextBox 2"/>
          <p:cNvSpPr txBox="1">
            <a:spLocks noChangeArrowheads="1"/>
          </p:cNvSpPr>
          <p:nvPr/>
        </p:nvSpPr>
        <p:spPr bwMode="auto">
          <a:xfrm>
            <a:off x="406400" y="711200"/>
            <a:ext cx="8413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Molecular dynamics can be used to simulate the collective behaviour of large systems and so provide ensemble averages as estimates of marcoscopic properties.</a:t>
            </a:r>
          </a:p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Water has been studied extensively: Important and accurate experimental data.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F39C19-541D-4B22-8CA8-EF5BB2B7AC50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5900"/>
            <a:ext cx="902335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Box 2"/>
          <p:cNvSpPr txBox="1">
            <a:spLocks noChangeArrowheads="1"/>
          </p:cNvSpPr>
          <p:nvPr/>
        </p:nvSpPr>
        <p:spPr bwMode="auto">
          <a:xfrm>
            <a:off x="336550" y="6184900"/>
            <a:ext cx="731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Taken from Ozu </a:t>
            </a:r>
            <a:r>
              <a:rPr lang="en-GB" altLang="en-US" sz="1800" i="1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., Eur. Biophys. J. (2013) </a:t>
            </a:r>
            <a:r>
              <a:rPr lang="en-GB" altLang="en-US" sz="1800" b="1">
                <a:latin typeface="Times New Roman" pitchFamily="18" charset="0"/>
                <a:cs typeface="Times New Roman" pitchFamily="18" charset="0"/>
              </a:rPr>
              <a:t>42</a:t>
            </a:r>
            <a:r>
              <a:rPr lang="en-GB" altLang="en-US" sz="1800">
                <a:latin typeface="Times New Roman" pitchFamily="18" charset="0"/>
                <a:cs typeface="Times New Roman" pitchFamily="18" charset="0"/>
              </a:rPr>
              <a:t>: 223</a:t>
            </a:r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365125"/>
            <a:ext cx="5764213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2F5A48-183A-49D0-9791-FD84EFC415A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1101725"/>
            <a:ext cx="5764213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79400" y="3341688"/>
            <a:ext cx="6070600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Water TIP4P/2005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UNITS kcal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ATOMS 4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   ow       15.9996      0.0000   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   hw       1.00080      0.5564   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   hw       1.00080      0.5564   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   M        0.10000     -1.1128   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rigid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4  1 2 3 4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FINISH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VDW   1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   ow      ow  lj   0.18519    3.1589</a:t>
            </a:r>
          </a:p>
          <a:p>
            <a:pPr>
              <a:spcBef>
                <a:spcPct val="0"/>
              </a:spcBef>
            </a:pPr>
            <a:r>
              <a:rPr lang="en-GB" altLang="en-US" sz="1600">
                <a:latin typeface="Arial" charset="0"/>
                <a:cs typeface="Arial" charset="0"/>
              </a:rPr>
              <a:t>close</a:t>
            </a: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819150" y="203200"/>
            <a:ext cx="7537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GB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Water models: TIP4P and simple three site models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3657600" y="3479800"/>
            <a:ext cx="52387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32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itchFamily="34" charset="0"/>
                <a:ea typeface="ヒラギノ角ゴ Pro W3" pitchFamily="84" charset="-128"/>
              </a:defRPr>
            </a:lvl9pPr>
          </a:lstStyle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Part of a DLPOLY FIELD file for TIP4P water.</a:t>
            </a:r>
          </a:p>
          <a:p>
            <a:pPr>
              <a:spcBef>
                <a:spcPct val="0"/>
              </a:spcBef>
            </a:pPr>
            <a:endParaRPr lang="en-GB" altLang="en-US" sz="20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ATOMS lines read as “mass” “charge” “number”</a:t>
            </a:r>
          </a:p>
          <a:p>
            <a:pPr>
              <a:spcBef>
                <a:spcPct val="0"/>
              </a:spcBef>
            </a:pPr>
            <a:endParaRPr lang="en-GB" altLang="en-US" sz="20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Additional site marked as “M”</a:t>
            </a:r>
          </a:p>
          <a:p>
            <a:pPr>
              <a:spcBef>
                <a:spcPct val="0"/>
              </a:spcBef>
            </a:pPr>
            <a:endParaRPr lang="en-GB" altLang="en-US" sz="200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GB" altLang="en-US" sz="2000">
                <a:latin typeface="Times New Roman" pitchFamily="18" charset="0"/>
                <a:cs typeface="Times New Roman" pitchFamily="18" charset="0"/>
              </a:rPr>
              <a:t>Molecule treated as a rigid body.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463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Water Models</a:t>
            </a:r>
            <a:endParaRPr lang="en-GB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5352627"/>
            <a:ext cx="8229600" cy="1228110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TIP4P/2005 provides a much more accurate description of liquid water than SPC/E</a:t>
            </a:r>
          </a:p>
          <a:p>
            <a:r>
              <a:rPr lang="en-GB" dirty="0" smtClean="0">
                <a:latin typeface="Times New Roman" pitchFamily="18" charset="0"/>
                <a:cs typeface="Times New Roman" pitchFamily="18" charset="0"/>
              </a:rPr>
              <a:t>SPC/E underestimates the temperature at which the density of water has its maximum, so the water structure will be affected.  </a:t>
            </a:r>
            <a:endParaRPr lang="en-GB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4283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[6] G. S. </a:t>
            </a:r>
            <a:r>
              <a:rPr lang="en-GB" sz="1600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Kell</a:t>
            </a:r>
            <a:r>
              <a:rPr lang="en-GB" sz="1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lang="en-GB" sz="1600" i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J. Chem. Eng. Data</a:t>
            </a:r>
            <a:r>
              <a:rPr lang="en-GB" sz="1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</a:t>
            </a:r>
            <a:r>
              <a:rPr lang="en-GB" sz="1600" b="1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20</a:t>
            </a:r>
            <a:r>
              <a:rPr lang="en-GB" sz="1600" dirty="0">
                <a:solidFill>
                  <a:prstClr val="black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, 97, (1975)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467651"/>
              </p:ext>
            </p:extLst>
          </p:nvPr>
        </p:nvGraphicFramePr>
        <p:xfrm>
          <a:off x="283580" y="836712"/>
          <a:ext cx="8455287" cy="4588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306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58" y="5185015"/>
            <a:ext cx="8229600" cy="978505"/>
          </a:xfrm>
        </p:spPr>
        <p:txBody>
          <a:bodyPr>
            <a:normAutofit/>
          </a:bodyPr>
          <a:lstStyle/>
          <a:p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Even a small amount of methanol alters the properties of the solution by disrupting the hydrogen bonding network</a:t>
            </a:r>
            <a:r>
              <a:rPr lang="en-GB" dirty="0"/>
              <a:t>.</a:t>
            </a:r>
            <a:endParaRPr lang="en-GB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934330"/>
              </p:ext>
            </p:extLst>
          </p:nvPr>
        </p:nvGraphicFramePr>
        <p:xfrm>
          <a:off x="378842" y="690471"/>
          <a:ext cx="8640960" cy="4205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14463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Water/Methanol mixtures.</a:t>
            </a:r>
            <a:endParaRPr lang="en-GB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Lucida Sans"/>
        <a:ea typeface="ヒラギノ角ゴ Pro W3"/>
        <a:cs typeface=""/>
      </a:majorFont>
      <a:minorFont>
        <a:latin typeface="Lucida San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Lucida Sans"/>
        <a:ea typeface="ヒラギノ角ゴ Pro W3"/>
        <a:cs typeface=""/>
      </a:majorFont>
      <a:minorFont>
        <a:latin typeface="Lucida San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lrforces</Template>
  <TotalTime>3559</TotalTime>
  <Words>1937</Words>
  <Application>Microsoft Office PowerPoint</Application>
  <PresentationFormat>On-screen Show (4:3)</PresentationFormat>
  <Paragraphs>326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Lucida Grande</vt:lpstr>
      <vt:lpstr>Lucida Sans</vt:lpstr>
      <vt:lpstr>Math1</vt:lpstr>
      <vt:lpstr>Palatino</vt:lpstr>
      <vt:lpstr>Symbol</vt:lpstr>
      <vt:lpstr>Times New Roman</vt:lpstr>
      <vt:lpstr>Wingdings</vt:lpstr>
      <vt:lpstr>ヒラギノ角ゴ Pro W3</vt:lpstr>
      <vt:lpstr>Blank Presentation</vt:lpstr>
      <vt:lpstr>Office Theme</vt:lpstr>
      <vt:lpstr>2_Blank Presentation</vt:lpstr>
      <vt:lpstr>Equation</vt:lpstr>
      <vt:lpstr>PowerPoint Presentation</vt:lpstr>
      <vt:lpstr>PowerPoint Presentation</vt:lpstr>
      <vt:lpstr>What is Molecular Dynamics?</vt:lpstr>
      <vt:lpstr>Lennard -Jones Potential</vt:lpstr>
      <vt:lpstr>PowerPoint Presentation</vt:lpstr>
      <vt:lpstr>PowerPoint Presentation</vt:lpstr>
      <vt:lpstr>PowerPoint Presentation</vt:lpstr>
      <vt:lpstr>Water Models</vt:lpstr>
      <vt:lpstr>Water/Methanol mixtures.</vt:lpstr>
      <vt:lpstr>PowerPoint Presentation</vt:lpstr>
      <vt:lpstr>PowerPoint Presentation</vt:lpstr>
      <vt:lpstr>Integration: Essential Idea</vt:lpstr>
      <vt:lpstr>PowerPoint Presentation</vt:lpstr>
      <vt:lpstr>PowerPoint Presentation</vt:lpstr>
      <vt:lpstr>Minimum Image Convention</vt:lpstr>
      <vt:lpstr>Key Stages in MD Simulation</vt:lpstr>
      <vt:lpstr>PowerPoint Presentation</vt:lpstr>
      <vt:lpstr>System Properties (1)</vt:lpstr>
      <vt:lpstr>Velocity scaling</vt:lpstr>
      <vt:lpstr>PowerPoint Presentation</vt:lpstr>
      <vt:lpstr>PowerPoint Presentation</vt:lpstr>
      <vt:lpstr>Radial Distribution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Daresbury Laboratory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Dynamics 1</dc:title>
  <dc:creator>ME</dc:creator>
  <cp:lastModifiedBy>David Willock</cp:lastModifiedBy>
  <cp:revision>69</cp:revision>
  <cp:lastPrinted>2004-10-21T13:58:20Z</cp:lastPrinted>
  <dcterms:created xsi:type="dcterms:W3CDTF">2005-03-14T15:23:22Z</dcterms:created>
  <dcterms:modified xsi:type="dcterms:W3CDTF">2018-03-06T21:11:52Z</dcterms:modified>
</cp:coreProperties>
</file>